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88" autoAdjust="0"/>
    <p:restoredTop sz="47756" autoAdjust="0"/>
  </p:normalViewPr>
  <p:slideViewPr>
    <p:cSldViewPr snapToGrid="0">
      <p:cViewPr varScale="1">
        <p:scale>
          <a:sx n="74" d="100"/>
          <a:sy n="74" d="100"/>
        </p:scale>
        <p:origin x="552" y="72"/>
      </p:cViewPr>
      <p:guideLst/>
    </p:cSldViewPr>
  </p:slideViewPr>
  <p:outlineViewPr>
    <p:cViewPr>
      <p:scale>
        <a:sx n="33" d="100"/>
        <a:sy n="33" d="100"/>
      </p:scale>
      <p:origin x="0" y="-234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F63F88-9F7E-4F16-BD65-C34CF9F3846E}" type="datetimeFigureOut">
              <a:rPr lang="en-US" smtClean="0"/>
              <a:t>6/1/2021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F7A7B2-EF2A-4C65-82C1-E98D18436253}" type="slidenum">
              <a:rPr lang="en-US" smtClean="0"/>
              <a:t>‹#›</a:t>
            </a:fld>
            <a:endParaRPr lang="en-US"/>
          </a:p>
        </p:txBody>
      </p:sp>
    </p:spTree>
    <p:extLst>
      <p:ext uri="{BB962C8B-B14F-4D97-AF65-F5344CB8AC3E}">
        <p14:creationId xmlns:p14="http://schemas.microsoft.com/office/powerpoint/2010/main" val="2843437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48F7D51-2D19-44E8-8502-302EA462BC0D}" type="slidenum">
              <a:rPr lang="en-US" smtClean="0"/>
              <a:t>1</a:t>
            </a:fld>
            <a:endParaRPr lang="en-US"/>
          </a:p>
        </p:txBody>
      </p:sp>
    </p:spTree>
    <p:extLst>
      <p:ext uri="{BB962C8B-B14F-4D97-AF65-F5344CB8AC3E}">
        <p14:creationId xmlns:p14="http://schemas.microsoft.com/office/powerpoint/2010/main" val="40779354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4F7A7B2-EF2A-4C65-82C1-E98D18436253}" type="slidenum">
              <a:rPr lang="en-US" smtClean="0"/>
              <a:t>9</a:t>
            </a:fld>
            <a:endParaRPr lang="en-US"/>
          </a:p>
        </p:txBody>
      </p:sp>
    </p:spTree>
    <p:extLst>
      <p:ext uri="{BB962C8B-B14F-4D97-AF65-F5344CB8AC3E}">
        <p14:creationId xmlns:p14="http://schemas.microsoft.com/office/powerpoint/2010/main" val="26234817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D3D668F-A9D8-4251-AB1F-6AB611693DC5}" type="datetimeFigureOut">
              <a:rPr lang="en-US" smtClean="0"/>
              <a:t>6/1/2021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16939187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3D668F-A9D8-4251-AB1F-6AB611693DC5}" type="datetimeFigureOut">
              <a:rPr lang="en-US" smtClean="0"/>
              <a:t>6/1/2021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38241069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3D668F-A9D8-4251-AB1F-6AB611693DC5}" type="datetimeFigureOut">
              <a:rPr lang="en-US" smtClean="0"/>
              <a:t>6/1/2021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37926535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3D668F-A9D8-4251-AB1F-6AB611693DC5}" type="datetimeFigureOut">
              <a:rPr lang="en-US" smtClean="0"/>
              <a:t>6/1/2021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C8DF3B47-9C20-47D0-9C9D-65EA3DDC523E}"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5374518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3D668F-A9D8-4251-AB1F-6AB611693DC5}" type="datetimeFigureOut">
              <a:rPr lang="en-US" smtClean="0"/>
              <a:t>6/1/2021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398004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CD3D668F-A9D8-4251-AB1F-6AB611693DC5}" type="datetimeFigureOut">
              <a:rPr lang="en-US" smtClean="0"/>
              <a:t>6/1/2021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3284877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CD3D668F-A9D8-4251-AB1F-6AB611693DC5}" type="datetimeFigureOut">
              <a:rPr lang="en-US" smtClean="0"/>
              <a:t>6/1/2021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34985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D3D668F-A9D8-4251-AB1F-6AB611693DC5}" type="datetimeFigureOut">
              <a:rPr lang="en-US" smtClean="0"/>
              <a:t>6/1/2021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42458534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CD3D668F-A9D8-4251-AB1F-6AB611693DC5}" type="datetimeFigureOut">
              <a:rPr lang="en-US" smtClean="0"/>
              <a:t>6/1/2021</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C8DF3B47-9C20-47D0-9C9D-65EA3DDC523E}" type="slidenum">
              <a:rPr lang="en-US" smtClean="0"/>
              <a:t>‹#›</a:t>
            </a:fld>
            <a:endParaRPr lang="en-US"/>
          </a:p>
        </p:txBody>
      </p:sp>
    </p:spTree>
    <p:extLst>
      <p:ext uri="{BB962C8B-B14F-4D97-AF65-F5344CB8AC3E}">
        <p14:creationId xmlns:p14="http://schemas.microsoft.com/office/powerpoint/2010/main" val="487075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D3D668F-A9D8-4251-AB1F-6AB611693DC5}" type="datetimeFigureOut">
              <a:rPr lang="en-US" smtClean="0"/>
              <a:t>6/1/2021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2457076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D3D668F-A9D8-4251-AB1F-6AB611693DC5}" type="datetimeFigureOut">
              <a:rPr lang="en-US" smtClean="0"/>
              <a:t>6/1/2021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4184774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D3D668F-A9D8-4251-AB1F-6AB611693DC5}" type="datetimeFigureOut">
              <a:rPr lang="en-US" smtClean="0"/>
              <a:t>6/1/2021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152229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D3D668F-A9D8-4251-AB1F-6AB611693DC5}" type="datetimeFigureOut">
              <a:rPr lang="en-US" smtClean="0"/>
              <a:t>6/1/2021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3300457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D3D668F-A9D8-4251-AB1F-6AB611693DC5}" type="datetimeFigureOut">
              <a:rPr lang="en-US" smtClean="0"/>
              <a:t>6/1/2021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4062116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CD3D668F-A9D8-4251-AB1F-6AB611693DC5}" type="datetimeFigureOut">
              <a:rPr lang="en-US" smtClean="0"/>
              <a:t>6/1/2021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23845007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3D668F-A9D8-4251-AB1F-6AB611693DC5}" type="datetimeFigureOut">
              <a:rPr lang="en-US" smtClean="0"/>
              <a:t>6/1/2021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2869046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3D668F-A9D8-4251-AB1F-6AB611693DC5}" type="datetimeFigureOut">
              <a:rPr lang="en-US" smtClean="0"/>
              <a:t>6/1/2021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DF3B47-9C20-47D0-9C9D-65EA3DDC523E}" type="slidenum">
              <a:rPr lang="en-US" smtClean="0"/>
              <a:t>‹#›</a:t>
            </a:fld>
            <a:endParaRPr lang="en-US"/>
          </a:p>
        </p:txBody>
      </p:sp>
    </p:spTree>
    <p:extLst>
      <p:ext uri="{BB962C8B-B14F-4D97-AF65-F5344CB8AC3E}">
        <p14:creationId xmlns:p14="http://schemas.microsoft.com/office/powerpoint/2010/main" val="2330936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D3D668F-A9D8-4251-AB1F-6AB611693DC5}" type="datetimeFigureOut">
              <a:rPr lang="en-US" smtClean="0"/>
              <a:t>6/1/2021</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C8DF3B47-9C20-47D0-9C9D-65EA3DDC523E}" type="slidenum">
              <a:rPr lang="en-US" smtClean="0"/>
              <a:t>‹#›</a:t>
            </a:fld>
            <a:endParaRPr lang="en-US"/>
          </a:p>
        </p:txBody>
      </p:sp>
    </p:spTree>
    <p:extLst>
      <p:ext uri="{BB962C8B-B14F-4D97-AF65-F5344CB8AC3E}">
        <p14:creationId xmlns:p14="http://schemas.microsoft.com/office/powerpoint/2010/main" val="351520297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68466" y="2591004"/>
            <a:ext cx="8361229" cy="1511970"/>
          </a:xfrm>
        </p:spPr>
        <p:txBody>
          <a:bodyPr/>
          <a:lstStyle/>
          <a:p>
            <a:r>
              <a:rPr lang="es-UY" altLang="en-US" sz="4800" b="1" cap="none"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Broadway" panose="04040905080B02020502" pitchFamily="82" charset="0"/>
              </a:rPr>
              <a:t>ONLINE BUS PASS SYSTEM</a:t>
            </a:r>
            <a:endParaRPr lang="en-US" sz="4800" b="1" cap="none"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5" name="TextBox 4"/>
          <p:cNvSpPr txBox="1"/>
          <p:nvPr/>
        </p:nvSpPr>
        <p:spPr>
          <a:xfrm>
            <a:off x="7283952" y="4699428"/>
            <a:ext cx="3725838" cy="1015663"/>
          </a:xfrm>
          <a:prstGeom prst="rect">
            <a:avLst/>
          </a:prstGeom>
          <a:noFill/>
        </p:spPr>
        <p:txBody>
          <a:bodyPr wrap="square" rtlCol="0">
            <a:spAutoFit/>
          </a:bodyPr>
          <a:lstStyle/>
          <a:p>
            <a:r>
              <a:rPr lang="en-US" sz="2000" b="1" baseline="0"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NIKITH KUMAR S </a:t>
            </a:r>
            <a:r>
              <a:rPr lang="en-US" sz="2000" b="1"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–RA1911003020</a:t>
            </a:r>
            <a:r>
              <a:rPr lang="en-US" sz="2000" b="1" baseline="0"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480</a:t>
            </a:r>
          </a:p>
          <a:p>
            <a:r>
              <a:rPr lang="en-US" sz="2000" b="1"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VIGNESH P          –RA1911003020468</a:t>
            </a:r>
          </a:p>
          <a:p>
            <a:r>
              <a:rPr lang="en-US" sz="2000" b="1"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ROHITH</a:t>
            </a:r>
            <a:r>
              <a:rPr lang="en-US" sz="2000" b="1" baseline="0"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 S            </a:t>
            </a:r>
            <a:r>
              <a:rPr lang="en-US" sz="2000" b="1"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 RA1911003020</a:t>
            </a:r>
            <a:r>
              <a:rPr lang="en-US" sz="2000" b="1" baseline="0"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474</a:t>
            </a:r>
            <a:endParaRPr lang="en-US" sz="2000" b="1" dirty="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endParaRPr>
          </a:p>
        </p:txBody>
      </p:sp>
      <p:sp>
        <p:nvSpPr>
          <p:cNvPr id="6" name="TextBox 5"/>
          <p:cNvSpPr txBox="1"/>
          <p:nvPr/>
        </p:nvSpPr>
        <p:spPr>
          <a:xfrm>
            <a:off x="468466" y="1257602"/>
            <a:ext cx="6651266" cy="1200329"/>
          </a:xfrm>
          <a:prstGeom prst="rect">
            <a:avLst/>
          </a:prstGeom>
          <a:noFill/>
        </p:spPr>
        <p:txBody>
          <a:bodyPr wrap="square" rtlCol="0">
            <a:spAutoFit/>
          </a:bodyPr>
          <a:lstStyle/>
          <a:p>
            <a:r>
              <a:rPr lang="en-US" sz="2400" dirty="0" smtClean="0"/>
              <a:t>Software Engineering and Project Management – 18CSC206J</a:t>
            </a:r>
            <a:endParaRPr lang="en-US" sz="2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a:p>
            <a:endParaRPr lang="en-US" sz="2400" dirty="0"/>
          </a:p>
        </p:txBody>
      </p:sp>
      <p:pic>
        <p:nvPicPr>
          <p:cNvPr id="7" name="Picture 6" descr="https://lh3.googleusercontent.com/hygCzX4b0yw3TZTSsQmmonnTY-Pu9HOGToxRK-3aN99PlwK_lNTRB6QNkrc_Y_pQuDpE_MUSTR3iCfFL_AHiqLZKPHNcX688MQvHnWxS9KZPQc3VyM62HO0mxgK3qw"/>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440214" y="2767625"/>
            <a:ext cx="2532845" cy="1186189"/>
          </a:xfrm>
          <a:prstGeom prst="rect">
            <a:avLst/>
          </a:prstGeom>
          <a:noFill/>
          <a:ln>
            <a:noFill/>
          </a:ln>
        </p:spPr>
      </p:pic>
    </p:spTree>
    <p:extLst>
      <p:ext uri="{BB962C8B-B14F-4D97-AF65-F5344CB8AC3E}">
        <p14:creationId xmlns:p14="http://schemas.microsoft.com/office/powerpoint/2010/main" val="5638406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9CCE548-4FDC-47A3-9035-7295B935E196}"/>
              </a:ext>
            </a:extLst>
          </p:cNvPr>
          <p:cNvSpPr>
            <a:spLocks noGrp="1"/>
          </p:cNvSpPr>
          <p:nvPr>
            <p:ph type="title" idx="4294967295"/>
          </p:nvPr>
        </p:nvSpPr>
        <p:spPr>
          <a:xfrm>
            <a:off x="295421" y="133497"/>
            <a:ext cx="9613900" cy="1081088"/>
          </a:xfrm>
        </p:spPr>
        <p:txBody>
          <a:bodyPr>
            <a:normAutofit/>
          </a:bodyPr>
          <a:lstStyle/>
          <a:p>
            <a:r>
              <a:rPr lang="en-US" sz="2600" dirty="0">
                <a:cs typeface="Calibri"/>
              </a:rPr>
              <a:t>CLASS DIAGRAM</a:t>
            </a:r>
            <a:endParaRPr lang="en-US" sz="2600" dirty="0"/>
          </a:p>
        </p:txBody>
      </p:sp>
      <p:pic>
        <p:nvPicPr>
          <p:cNvPr id="4" name="Picture 3"/>
          <p:cNvPicPr>
            <a:picLocks noChangeAspect="1"/>
          </p:cNvPicPr>
          <p:nvPr/>
        </p:nvPicPr>
        <p:blipFill>
          <a:blip r:embed="rId2"/>
          <a:stretch>
            <a:fillRect/>
          </a:stretch>
        </p:blipFill>
        <p:spPr>
          <a:xfrm>
            <a:off x="3116642" y="448556"/>
            <a:ext cx="7560736" cy="6409443"/>
          </a:xfrm>
          <a:prstGeom prst="rect">
            <a:avLst/>
          </a:prstGeom>
          <a:noFill/>
        </p:spPr>
      </p:pic>
    </p:spTree>
    <p:extLst>
      <p:ext uri="{BB962C8B-B14F-4D97-AF65-F5344CB8AC3E}">
        <p14:creationId xmlns:p14="http://schemas.microsoft.com/office/powerpoint/2010/main" val="406345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E7F9B90-D555-4FAB-B450-35016AB45336}"/>
              </a:ext>
            </a:extLst>
          </p:cNvPr>
          <p:cNvSpPr>
            <a:spLocks noGrp="1"/>
          </p:cNvSpPr>
          <p:nvPr>
            <p:ph type="title"/>
          </p:nvPr>
        </p:nvSpPr>
        <p:spPr/>
        <p:txBody>
          <a:bodyPr>
            <a:normAutofit/>
          </a:bodyPr>
          <a:lstStyle/>
          <a:p>
            <a:r>
              <a:rPr lang="en-US" sz="2600" dirty="0">
                <a:cs typeface="Calibri"/>
              </a:rPr>
              <a:t>MANUAL </a:t>
            </a:r>
            <a:r>
              <a:rPr lang="en-US" sz="2600" dirty="0" smtClean="0">
                <a:cs typeface="Calibri"/>
              </a:rPr>
              <a:t>TESTING</a:t>
            </a:r>
            <a:endParaRPr lang="en-US" sz="2600" dirty="0"/>
          </a:p>
        </p:txBody>
      </p:sp>
      <p:graphicFrame>
        <p:nvGraphicFramePr>
          <p:cNvPr id="4" name="Table 4">
            <a:extLst>
              <a:ext uri="{FF2B5EF4-FFF2-40B4-BE49-F238E27FC236}">
                <a16:creationId xmlns="" xmlns:a16="http://schemas.microsoft.com/office/drawing/2014/main" id="{79E5B7E8-383A-4F13-B8C9-13AEF83B6B70}"/>
              </a:ext>
            </a:extLst>
          </p:cNvPr>
          <p:cNvGraphicFramePr>
            <a:graphicFrameLocks noGrp="1"/>
          </p:cNvGraphicFramePr>
          <p:nvPr>
            <p:extLst>
              <p:ext uri="{D42A27DB-BD31-4B8C-83A1-F6EECF244321}">
                <p14:modId xmlns:p14="http://schemas.microsoft.com/office/powerpoint/2010/main" val="3214834305"/>
              </p:ext>
            </p:extLst>
          </p:nvPr>
        </p:nvGraphicFramePr>
        <p:xfrm>
          <a:off x="912332" y="2088107"/>
          <a:ext cx="8881223" cy="4632960"/>
        </p:xfrm>
        <a:graphic>
          <a:graphicData uri="http://schemas.openxmlformats.org/drawingml/2006/table">
            <a:tbl>
              <a:tblPr firstRow="1" bandRow="1">
                <a:tableStyleId>{5C22544A-7EE6-4342-B048-85BDC9FD1C3A}</a:tableStyleId>
              </a:tblPr>
              <a:tblGrid>
                <a:gridCol w="2122567">
                  <a:extLst>
                    <a:ext uri="{9D8B030D-6E8A-4147-A177-3AD203B41FA5}">
                      <a16:colId xmlns="" xmlns:a16="http://schemas.microsoft.com/office/drawing/2014/main" val="309596122"/>
                    </a:ext>
                  </a:extLst>
                </a:gridCol>
                <a:gridCol w="2329894">
                  <a:extLst>
                    <a:ext uri="{9D8B030D-6E8A-4147-A177-3AD203B41FA5}">
                      <a16:colId xmlns="" xmlns:a16="http://schemas.microsoft.com/office/drawing/2014/main" val="1366469349"/>
                    </a:ext>
                  </a:extLst>
                </a:gridCol>
                <a:gridCol w="2214381">
                  <a:extLst>
                    <a:ext uri="{9D8B030D-6E8A-4147-A177-3AD203B41FA5}">
                      <a16:colId xmlns="" xmlns:a16="http://schemas.microsoft.com/office/drawing/2014/main" val="1055837465"/>
                    </a:ext>
                  </a:extLst>
                </a:gridCol>
                <a:gridCol w="2214381">
                  <a:extLst>
                    <a:ext uri="{9D8B030D-6E8A-4147-A177-3AD203B41FA5}">
                      <a16:colId xmlns="" xmlns:a16="http://schemas.microsoft.com/office/drawing/2014/main" val="2252476059"/>
                    </a:ext>
                  </a:extLst>
                </a:gridCol>
              </a:tblGrid>
              <a:tr h="619608">
                <a:tc>
                  <a:txBody>
                    <a:bodyPr/>
                    <a:lstStyle/>
                    <a:p>
                      <a:endParaRPr lang="en-US" sz="2000" dirty="0"/>
                    </a:p>
                    <a:p>
                      <a:pPr lvl="0">
                        <a:buNone/>
                      </a:pPr>
                      <a:r>
                        <a:rPr lang="en-US" sz="2000" b="0" dirty="0">
                          <a:solidFill>
                            <a:schemeClr val="bg1"/>
                          </a:solidFill>
                          <a:latin typeface="Calibri"/>
                        </a:rPr>
                        <a:t>TEST AREA</a:t>
                      </a:r>
                      <a:endParaRPr lang="en-US" sz="2000" dirty="0">
                        <a:solidFill>
                          <a:schemeClr val="bg1"/>
                        </a:solidFill>
                        <a:latin typeface="Calibri"/>
                      </a:endParaRPr>
                    </a:p>
                  </a:txBody>
                  <a:tcPr/>
                </a:tc>
                <a:tc>
                  <a:txBody>
                    <a:bodyPr/>
                    <a:lstStyle/>
                    <a:p>
                      <a:endParaRPr lang="en-US" sz="2000" dirty="0"/>
                    </a:p>
                    <a:p>
                      <a:pPr lvl="0">
                        <a:buNone/>
                      </a:pPr>
                      <a:r>
                        <a:rPr lang="en-US" sz="2000" b="0" dirty="0">
                          <a:solidFill>
                            <a:schemeClr val="bg1"/>
                          </a:solidFill>
                          <a:latin typeface="Calibri"/>
                        </a:rPr>
                        <a:t>INPUT</a:t>
                      </a:r>
                      <a:endParaRPr lang="en-US" sz="2000" dirty="0">
                        <a:solidFill>
                          <a:schemeClr val="bg1"/>
                        </a:solidFill>
                      </a:endParaRPr>
                    </a:p>
                  </a:txBody>
                  <a:tcPr/>
                </a:tc>
                <a:tc>
                  <a:txBody>
                    <a:bodyPr/>
                    <a:lstStyle/>
                    <a:p>
                      <a:pPr lvl="0">
                        <a:buNone/>
                      </a:pPr>
                      <a:r>
                        <a:rPr lang="en-US" sz="2000" b="0" dirty="0" smtClean="0">
                          <a:solidFill>
                            <a:schemeClr val="bg1"/>
                          </a:solidFill>
                          <a:latin typeface="Calibri"/>
                        </a:rPr>
                        <a:t>TEST</a:t>
                      </a:r>
                      <a:endParaRPr lang="en-US" sz="2000" b="0" dirty="0">
                        <a:solidFill>
                          <a:schemeClr val="bg1"/>
                        </a:solidFill>
                        <a:latin typeface="Calibri"/>
                      </a:endParaRPr>
                    </a:p>
                    <a:p>
                      <a:pPr lvl="0">
                        <a:buNone/>
                      </a:pPr>
                      <a:r>
                        <a:rPr lang="en-US" sz="2000" b="0" dirty="0">
                          <a:solidFill>
                            <a:schemeClr val="bg1"/>
                          </a:solidFill>
                          <a:latin typeface="Calibri"/>
                        </a:rPr>
                        <a:t>DESCRIPTION</a:t>
                      </a:r>
                    </a:p>
                  </a:txBody>
                  <a:tcPr/>
                </a:tc>
                <a:tc>
                  <a:txBody>
                    <a:bodyPr/>
                    <a:lstStyle/>
                    <a:p>
                      <a:endParaRPr lang="en-US" sz="2000" dirty="0"/>
                    </a:p>
                    <a:p>
                      <a:pPr lvl="0">
                        <a:buNone/>
                      </a:pPr>
                      <a:r>
                        <a:rPr lang="en-US" sz="2000" b="0" dirty="0">
                          <a:solidFill>
                            <a:schemeClr val="bg1"/>
                          </a:solidFill>
                          <a:latin typeface="Calibri"/>
                        </a:rPr>
                        <a:t>RESULT</a:t>
                      </a:r>
                      <a:endParaRPr lang="en-US" sz="2000" dirty="0">
                        <a:solidFill>
                          <a:schemeClr val="bg1"/>
                        </a:solidFill>
                      </a:endParaRPr>
                    </a:p>
                  </a:txBody>
                  <a:tcPr/>
                </a:tc>
                <a:extLst>
                  <a:ext uri="{0D108BD9-81ED-4DB2-BD59-A6C34878D82A}">
                    <a16:rowId xmlns="" xmlns:a16="http://schemas.microsoft.com/office/drawing/2014/main" val="1121128247"/>
                  </a:ext>
                </a:extLst>
              </a:tr>
              <a:tr h="864304">
                <a:tc>
                  <a:txBody>
                    <a:bodyPr/>
                    <a:lstStyle/>
                    <a:p>
                      <a:endParaRPr lang="en-US" sz="2000"/>
                    </a:p>
                    <a:p>
                      <a:pPr lvl="0">
                        <a:buNone/>
                      </a:pPr>
                      <a:r>
                        <a:rPr lang="en-US" sz="2000" dirty="0">
                          <a:latin typeface="Calibri"/>
                        </a:rPr>
                        <a:t>Login Module</a:t>
                      </a:r>
                    </a:p>
                  </a:txBody>
                  <a:tcPr/>
                </a:tc>
                <a:tc>
                  <a:txBody>
                    <a:bodyPr/>
                    <a:lstStyle/>
                    <a:p>
                      <a:r>
                        <a:rPr lang="en-US" sz="2000" dirty="0">
                          <a:latin typeface="Calibri"/>
                        </a:rPr>
                        <a:t>Login username</a:t>
                      </a:r>
                    </a:p>
                    <a:p>
                      <a:pPr lvl="0">
                        <a:buNone/>
                      </a:pPr>
                      <a:r>
                        <a:rPr lang="en-US" sz="2000" dirty="0">
                          <a:latin typeface="Calibri"/>
                        </a:rPr>
                        <a:t>and password</a:t>
                      </a:r>
                    </a:p>
                  </a:txBody>
                  <a:tcPr/>
                </a:tc>
                <a:tc>
                  <a:txBody>
                    <a:bodyPr/>
                    <a:lstStyle/>
                    <a:p>
                      <a:r>
                        <a:rPr lang="en-US" sz="2000" dirty="0">
                          <a:latin typeface="Calibri"/>
                        </a:rPr>
                        <a:t>Permits the user</a:t>
                      </a:r>
                    </a:p>
                    <a:p>
                      <a:pPr lvl="0">
                        <a:buNone/>
                      </a:pPr>
                      <a:r>
                        <a:rPr lang="en-US" sz="2000" dirty="0">
                          <a:latin typeface="Calibri"/>
                        </a:rPr>
                        <a:t>To enter into the</a:t>
                      </a:r>
                    </a:p>
                    <a:p>
                      <a:pPr lvl="0">
                        <a:buNone/>
                      </a:pPr>
                      <a:r>
                        <a:rPr lang="en-US" sz="2000" dirty="0">
                          <a:latin typeface="Calibri"/>
                        </a:rPr>
                        <a:t>Website.</a:t>
                      </a:r>
                    </a:p>
                  </a:txBody>
                  <a:tcPr/>
                </a:tc>
                <a:tc>
                  <a:txBody>
                    <a:bodyPr/>
                    <a:lstStyle/>
                    <a:p>
                      <a:r>
                        <a:rPr lang="en-US" sz="2000" dirty="0">
                          <a:latin typeface="Calibri"/>
                        </a:rPr>
                        <a:t>Tested</a:t>
                      </a:r>
                    </a:p>
                  </a:txBody>
                  <a:tcPr/>
                </a:tc>
                <a:extLst>
                  <a:ext uri="{0D108BD9-81ED-4DB2-BD59-A6C34878D82A}">
                    <a16:rowId xmlns="" xmlns:a16="http://schemas.microsoft.com/office/drawing/2014/main" val="3014356759"/>
                  </a:ext>
                </a:extLst>
              </a:tr>
              <a:tr h="1126215">
                <a:tc>
                  <a:txBody>
                    <a:bodyPr/>
                    <a:lstStyle/>
                    <a:p>
                      <a:r>
                        <a:rPr lang="en-US" sz="2000" dirty="0">
                          <a:latin typeface="Calibri"/>
                        </a:rPr>
                        <a:t>Registration</a:t>
                      </a:r>
                    </a:p>
                    <a:p>
                      <a:pPr lvl="0">
                        <a:buNone/>
                      </a:pPr>
                      <a:r>
                        <a:rPr lang="en-US" sz="2000" dirty="0">
                          <a:latin typeface="Calibri"/>
                        </a:rPr>
                        <a:t>Module</a:t>
                      </a:r>
                    </a:p>
                  </a:txBody>
                  <a:tcPr/>
                </a:tc>
                <a:tc>
                  <a:txBody>
                    <a:bodyPr/>
                    <a:lstStyle/>
                    <a:p>
                      <a:r>
                        <a:rPr lang="en-US" sz="2000" dirty="0">
                          <a:latin typeface="Calibri"/>
                        </a:rPr>
                        <a:t>User details(Name, Phone Number, Email ID, etc..)</a:t>
                      </a:r>
                    </a:p>
                  </a:txBody>
                  <a:tcPr/>
                </a:tc>
                <a:tc>
                  <a:txBody>
                    <a:bodyPr/>
                    <a:lstStyle/>
                    <a:p>
                      <a:r>
                        <a:rPr lang="en-US" sz="2000" dirty="0">
                          <a:latin typeface="Calibri"/>
                        </a:rPr>
                        <a:t>Saves the</a:t>
                      </a:r>
                    </a:p>
                    <a:p>
                      <a:pPr lvl="0">
                        <a:buNone/>
                      </a:pPr>
                      <a:r>
                        <a:rPr lang="en-US" sz="2000" dirty="0">
                          <a:latin typeface="Calibri"/>
                        </a:rPr>
                        <a:t>Registered user details</a:t>
                      </a:r>
                    </a:p>
                    <a:p>
                      <a:pPr lvl="0">
                        <a:buNone/>
                      </a:pPr>
                      <a:r>
                        <a:rPr lang="en-US" sz="2000" dirty="0">
                          <a:latin typeface="Calibri"/>
                        </a:rPr>
                        <a:t>To MYSQL Database</a:t>
                      </a:r>
                    </a:p>
                  </a:txBody>
                  <a:tcPr/>
                </a:tc>
                <a:tc>
                  <a:txBody>
                    <a:bodyPr/>
                    <a:lstStyle/>
                    <a:p>
                      <a:pPr lvl="0">
                        <a:buNone/>
                      </a:pPr>
                      <a:r>
                        <a:rPr lang="en-US" sz="2000" dirty="0">
                          <a:latin typeface="Calibri"/>
                        </a:rPr>
                        <a:t>Tested</a:t>
                      </a:r>
                    </a:p>
                  </a:txBody>
                  <a:tcPr/>
                </a:tc>
                <a:extLst>
                  <a:ext uri="{0D108BD9-81ED-4DB2-BD59-A6C34878D82A}">
                    <a16:rowId xmlns="" xmlns:a16="http://schemas.microsoft.com/office/drawing/2014/main" val="2501535235"/>
                  </a:ext>
                </a:extLst>
              </a:tr>
              <a:tr h="868106">
                <a:tc>
                  <a:txBody>
                    <a:bodyPr/>
                    <a:lstStyle/>
                    <a:p>
                      <a:r>
                        <a:rPr lang="en-US" sz="2000" dirty="0">
                          <a:latin typeface="Calibri" panose="020F0502020204030204" pitchFamily="34" charset="0"/>
                          <a:cs typeface="Calibri" panose="020F0502020204030204" pitchFamily="34" charset="0"/>
                        </a:rPr>
                        <a:t>Pass</a:t>
                      </a:r>
                    </a:p>
                    <a:p>
                      <a:pPr lvl="0">
                        <a:buNone/>
                      </a:pPr>
                      <a:r>
                        <a:rPr lang="en-US" sz="2000" dirty="0">
                          <a:latin typeface="Calibri" panose="020F0502020204030204" pitchFamily="34" charset="0"/>
                          <a:cs typeface="Calibri" panose="020F0502020204030204" pitchFamily="34" charset="0"/>
                        </a:rPr>
                        <a:t>Generation</a:t>
                      </a:r>
                    </a:p>
                  </a:txBody>
                  <a:tcPr/>
                </a:tc>
                <a:tc>
                  <a:txBody>
                    <a:bodyPr/>
                    <a:lstStyle/>
                    <a:p>
                      <a:r>
                        <a:rPr lang="en-US" sz="2000" dirty="0">
                          <a:latin typeface="Calibri" panose="020F0502020204030204" pitchFamily="34" charset="0"/>
                          <a:cs typeface="Calibri" panose="020F0502020204030204" pitchFamily="34" charset="0"/>
                        </a:rPr>
                        <a:t>Admin generates the</a:t>
                      </a:r>
                    </a:p>
                    <a:p>
                      <a:pPr lvl="0">
                        <a:buNone/>
                      </a:pPr>
                      <a:r>
                        <a:rPr lang="en-US" sz="2000" dirty="0">
                          <a:latin typeface="Calibri" panose="020F0502020204030204" pitchFamily="34" charset="0"/>
                          <a:cs typeface="Calibri" panose="020F0502020204030204" pitchFamily="34" charset="0"/>
                        </a:rPr>
                        <a:t>Bus pass to customer</a:t>
                      </a:r>
                    </a:p>
                  </a:txBody>
                  <a:tcPr/>
                </a:tc>
                <a:tc>
                  <a:txBody>
                    <a:bodyPr/>
                    <a:lstStyle/>
                    <a:p>
                      <a:r>
                        <a:rPr lang="en-US" sz="2000" dirty="0">
                          <a:latin typeface="Calibri" panose="020F0502020204030204" pitchFamily="34" charset="0"/>
                          <a:cs typeface="Calibri" panose="020F0502020204030204" pitchFamily="34" charset="0"/>
                        </a:rPr>
                        <a:t>Sends the message to </a:t>
                      </a:r>
                    </a:p>
                    <a:p>
                      <a:pPr lvl="0">
                        <a:buNone/>
                      </a:pPr>
                      <a:r>
                        <a:rPr lang="en-US" sz="2000" dirty="0">
                          <a:latin typeface="Calibri" panose="020F0502020204030204" pitchFamily="34" charset="0"/>
                          <a:cs typeface="Calibri" panose="020F0502020204030204" pitchFamily="34" charset="0"/>
                        </a:rPr>
                        <a:t>customer</a:t>
                      </a:r>
                    </a:p>
                  </a:txBody>
                  <a:tcPr/>
                </a:tc>
                <a:tc>
                  <a:txBody>
                    <a:bodyPr/>
                    <a:lstStyle/>
                    <a:p>
                      <a:r>
                        <a:rPr lang="en-US" sz="2000" dirty="0">
                          <a:latin typeface="Calibri" panose="020F0502020204030204" pitchFamily="34" charset="0"/>
                          <a:cs typeface="Calibri" panose="020F0502020204030204" pitchFamily="34" charset="0"/>
                        </a:rPr>
                        <a:t>Tested</a:t>
                      </a:r>
                    </a:p>
                  </a:txBody>
                  <a:tcPr/>
                </a:tc>
                <a:extLst>
                  <a:ext uri="{0D108BD9-81ED-4DB2-BD59-A6C34878D82A}">
                    <a16:rowId xmlns="" xmlns:a16="http://schemas.microsoft.com/office/drawing/2014/main" val="2443361759"/>
                  </a:ext>
                </a:extLst>
              </a:tr>
            </a:tbl>
          </a:graphicData>
        </a:graphic>
      </p:graphicFrame>
    </p:spTree>
    <p:extLst>
      <p:ext uri="{BB962C8B-B14F-4D97-AF65-F5344CB8AC3E}">
        <p14:creationId xmlns:p14="http://schemas.microsoft.com/office/powerpoint/2010/main" val="24612189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9866" b="5185"/>
          <a:stretch/>
        </p:blipFill>
        <p:spPr>
          <a:xfrm>
            <a:off x="300250" y="1201003"/>
            <a:ext cx="10229849" cy="4885898"/>
          </a:xfrm>
          <a:prstGeom prst="rect">
            <a:avLst/>
          </a:prstGeom>
        </p:spPr>
      </p:pic>
      <p:sp>
        <p:nvSpPr>
          <p:cNvPr id="3" name="TextBox 2"/>
          <p:cNvSpPr txBox="1"/>
          <p:nvPr/>
        </p:nvSpPr>
        <p:spPr>
          <a:xfrm>
            <a:off x="300250" y="354842"/>
            <a:ext cx="9335068" cy="492443"/>
          </a:xfrm>
          <a:prstGeom prst="rect">
            <a:avLst/>
          </a:prstGeom>
          <a:noFill/>
        </p:spPr>
        <p:txBody>
          <a:bodyPr wrap="square" rtlCol="0">
            <a:spAutoFit/>
          </a:bodyPr>
          <a:lstStyle/>
          <a:p>
            <a:r>
              <a:rPr lang="en-US" sz="2600" dirty="0" smtClean="0"/>
              <a:t>SCREENSHOTS</a:t>
            </a:r>
            <a:endParaRPr lang="en-US" sz="2600" dirty="0"/>
          </a:p>
        </p:txBody>
      </p:sp>
    </p:spTree>
    <p:extLst>
      <p:ext uri="{BB962C8B-B14F-4D97-AF65-F5344CB8AC3E}">
        <p14:creationId xmlns:p14="http://schemas.microsoft.com/office/powerpoint/2010/main" val="1523490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9624" r="1629" b="7356"/>
          <a:stretch/>
        </p:blipFill>
        <p:spPr>
          <a:xfrm>
            <a:off x="614149" y="1037229"/>
            <a:ext cx="9894627" cy="4694830"/>
          </a:xfrm>
          <a:prstGeom prst="rect">
            <a:avLst/>
          </a:prstGeom>
        </p:spPr>
      </p:pic>
    </p:spTree>
    <p:extLst>
      <p:ext uri="{BB962C8B-B14F-4D97-AF65-F5344CB8AC3E}">
        <p14:creationId xmlns:p14="http://schemas.microsoft.com/office/powerpoint/2010/main" val="41298778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9383" b="6150"/>
          <a:stretch/>
        </p:blipFill>
        <p:spPr>
          <a:xfrm>
            <a:off x="464024" y="1009934"/>
            <a:ext cx="10058400" cy="4776716"/>
          </a:xfrm>
          <a:prstGeom prst="rect">
            <a:avLst/>
          </a:prstGeom>
        </p:spPr>
      </p:pic>
    </p:spTree>
    <p:extLst>
      <p:ext uri="{BB962C8B-B14F-4D97-AF65-F5344CB8AC3E}">
        <p14:creationId xmlns:p14="http://schemas.microsoft.com/office/powerpoint/2010/main" val="2411554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0376" y="341194"/>
            <a:ext cx="9908275" cy="5201424"/>
          </a:xfrm>
          <a:prstGeom prst="rect">
            <a:avLst/>
          </a:prstGeom>
          <a:noFill/>
        </p:spPr>
        <p:txBody>
          <a:bodyPr wrap="square" rtlCol="0">
            <a:spAutoFit/>
          </a:bodyPr>
          <a:lstStyle/>
          <a:p>
            <a:r>
              <a:rPr lang="en-US" sz="2400" dirty="0" smtClean="0"/>
              <a:t>CONCLUSION:</a:t>
            </a:r>
          </a:p>
          <a:p>
            <a:r>
              <a:rPr lang="en-US" sz="2200" dirty="0" smtClean="0"/>
              <a:t>	At the Completion of this project we come to know that this system is useful for students and passengers who want to generate the pass from online. But there is a one bug about to paying fees online because generally the village students and passengers do not have online banking facility so this problem is occurs for state bus pass. But this is useful for city bus pass systems and metro train pass systems for big cities.</a:t>
            </a:r>
          </a:p>
          <a:p>
            <a:endParaRPr lang="en-US" sz="2400" dirty="0" smtClean="0"/>
          </a:p>
          <a:p>
            <a:r>
              <a:rPr lang="en-US" sz="2400" dirty="0" smtClean="0"/>
              <a:t>REFERENCES</a:t>
            </a:r>
            <a:r>
              <a:rPr lang="en-US" sz="2400" dirty="0" smtClean="0"/>
              <a:t>:</a:t>
            </a:r>
          </a:p>
          <a:p>
            <a:pPr marL="285750" indent="-285750" fontAlgn="base">
              <a:buFont typeface="Arial" panose="020B0604020202020204" pitchFamily="34" charset="0"/>
              <a:buChar char="•"/>
            </a:pPr>
            <a:r>
              <a:rPr lang="en-US" sz="2200" dirty="0" smtClean="0"/>
              <a:t>https://www.google.com</a:t>
            </a:r>
          </a:p>
          <a:p>
            <a:pPr marL="285750" indent="-285750" fontAlgn="base">
              <a:buFont typeface="Arial" panose="020B0604020202020204" pitchFamily="34" charset="0"/>
              <a:buChar char="•"/>
            </a:pPr>
            <a:r>
              <a:rPr lang="en-US" sz="2200" dirty="0" smtClean="0"/>
              <a:t>https://www.w3schools.com/php/default.asp</a:t>
            </a:r>
          </a:p>
          <a:p>
            <a:pPr marL="285750" indent="-285750" fontAlgn="base">
              <a:buFont typeface="Arial" panose="020B0604020202020204" pitchFamily="34" charset="0"/>
              <a:buChar char="•"/>
            </a:pPr>
            <a:r>
              <a:rPr lang="en-US" sz="2200" dirty="0" smtClean="0"/>
              <a:t>https://stackoverflow.com</a:t>
            </a:r>
          </a:p>
          <a:p>
            <a:pPr marL="285750" indent="-285750" fontAlgn="base">
              <a:buFont typeface="Arial" panose="020B0604020202020204" pitchFamily="34" charset="0"/>
              <a:buChar char="•"/>
            </a:pPr>
            <a:r>
              <a:rPr lang="en-US" sz="2200" dirty="0" smtClean="0"/>
              <a:t>http://www.hyderabadbusroutes.in/show-buses/all</a:t>
            </a:r>
          </a:p>
          <a:p>
            <a:pPr marL="285750" indent="-285750">
              <a:buFont typeface="Arial" panose="020B0604020202020204" pitchFamily="34" charset="0"/>
              <a:buChar char="•"/>
            </a:pPr>
            <a:r>
              <a:rPr lang="en-US" sz="2200" dirty="0" smtClean="0"/>
              <a:t>SQL server tool kit</a:t>
            </a:r>
          </a:p>
          <a:p>
            <a:endParaRPr lang="en-US" dirty="0"/>
          </a:p>
        </p:txBody>
      </p:sp>
    </p:spTree>
    <p:extLst>
      <p:ext uri="{BB962C8B-B14F-4D97-AF65-F5344CB8AC3E}">
        <p14:creationId xmlns:p14="http://schemas.microsoft.com/office/powerpoint/2010/main" val="12407331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5164" y="923496"/>
            <a:ext cx="9613858" cy="3592750"/>
          </a:xfrm>
        </p:spPr>
        <p:txBody>
          <a:bodyPr>
            <a:noAutofit/>
          </a:bodyPr>
          <a:lstStyle/>
          <a:p>
            <a:r>
              <a:rPr lang="en-US" sz="13800" dirty="0" smtClean="0">
                <a:latin typeface="Arial Rounded MT Bold" panose="020F0704030504030204" pitchFamily="34" charset="0"/>
              </a:rPr>
              <a:t>THANK YOU</a:t>
            </a:r>
            <a:endParaRPr lang="en-US" sz="13800" dirty="0">
              <a:latin typeface="Arial Rounded MT Bold" panose="020F0704030504030204" pitchFamily="34" charset="0"/>
            </a:endParaRPr>
          </a:p>
        </p:txBody>
      </p:sp>
    </p:spTree>
    <p:extLst>
      <p:ext uri="{BB962C8B-B14F-4D97-AF65-F5344CB8AC3E}">
        <p14:creationId xmlns:p14="http://schemas.microsoft.com/office/powerpoint/2010/main" val="13037486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600" dirty="0">
                <a:cs typeface="Calibri"/>
              </a:rPr>
              <a:t>ABSTRACT</a:t>
            </a:r>
            <a:endParaRPr lang="en-US" sz="2600" dirty="0"/>
          </a:p>
        </p:txBody>
      </p:sp>
      <p:sp>
        <p:nvSpPr>
          <p:cNvPr id="3" name="Content Placeholder 2"/>
          <p:cNvSpPr>
            <a:spLocks noGrp="1"/>
          </p:cNvSpPr>
          <p:nvPr>
            <p:ph idx="1"/>
          </p:nvPr>
        </p:nvSpPr>
        <p:spPr>
          <a:xfrm>
            <a:off x="680321" y="1834166"/>
            <a:ext cx="9732921" cy="4722125"/>
          </a:xfrm>
        </p:spPr>
        <p:txBody>
          <a:bodyPr>
            <a:normAutofit fontScale="70000" lnSpcReduction="20000"/>
          </a:bodyPr>
          <a:lstStyle/>
          <a:p>
            <a:endParaRPr lang="en-US" dirty="0"/>
          </a:p>
          <a:p>
            <a:pPr>
              <a:lnSpc>
                <a:spcPct val="120000"/>
              </a:lnSpc>
            </a:pPr>
            <a:r>
              <a:rPr lang="en-US" sz="2900" dirty="0" smtClean="0"/>
              <a:t>The </a:t>
            </a:r>
            <a:r>
              <a:rPr lang="en-US" sz="2900" dirty="0"/>
              <a:t>project entitled “Online Bus Pass </a:t>
            </a:r>
            <a:r>
              <a:rPr lang="en-US" sz="2900" dirty="0" smtClean="0"/>
              <a:t>System” </a:t>
            </a:r>
            <a:r>
              <a:rPr lang="en-US" sz="2900" dirty="0"/>
              <a:t>is developed using </a:t>
            </a:r>
            <a:r>
              <a:rPr lang="en-US" sz="2900" dirty="0" smtClean="0"/>
              <a:t>loginpage.php </a:t>
            </a:r>
            <a:r>
              <a:rPr lang="en-US" sz="2900" dirty="0"/>
              <a:t>as Front end and </a:t>
            </a:r>
            <a:r>
              <a:rPr lang="en-US" sz="2900" dirty="0" smtClean="0"/>
              <a:t>MYSQL </a:t>
            </a:r>
            <a:r>
              <a:rPr lang="en-US" sz="2900" dirty="0"/>
              <a:t>Server as back end. Bus pass registration is useful for passengers who are facing problems with the current manual work of bus pass registration and renewal. His/her renewal or registration can be done through credit card. In the manual system the user has to go on particular date and time if they fail then the renewal cannot be done. This online bus pass registration application will help candidates to save their time and renewal bus pass without standing in a line for hours near counters. Initially uses need to register with the application by submitting their details through online. The administrator will verify the candidate details and if they are satisfied they will approve bus pass. The candidate can login with their username and password and renewal is performed. The renewal process is carried by paying the money using the credit card. The candidate can give their valuable feedback for further enhancement of this project</a:t>
            </a:r>
            <a:r>
              <a:rPr lang="en-US" sz="2900" dirty="0" smtClean="0"/>
              <a:t>.</a:t>
            </a:r>
            <a:endParaRPr lang="en-US" sz="2900" dirty="0"/>
          </a:p>
        </p:txBody>
      </p:sp>
    </p:spTree>
    <p:extLst>
      <p:ext uri="{BB962C8B-B14F-4D97-AF65-F5344CB8AC3E}">
        <p14:creationId xmlns:p14="http://schemas.microsoft.com/office/powerpoint/2010/main" val="7117620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600" dirty="0" smtClean="0">
                <a:cs typeface="Calibri"/>
              </a:rPr>
              <a:t>OBJECTIVE</a:t>
            </a:r>
            <a:endParaRPr lang="en-US" sz="2600" dirty="0"/>
          </a:p>
        </p:txBody>
      </p:sp>
      <p:sp>
        <p:nvSpPr>
          <p:cNvPr id="3" name="Content Placeholder 2"/>
          <p:cNvSpPr>
            <a:spLocks noGrp="1"/>
          </p:cNvSpPr>
          <p:nvPr>
            <p:ph idx="1"/>
          </p:nvPr>
        </p:nvSpPr>
        <p:spPr>
          <a:xfrm>
            <a:off x="680321" y="2019869"/>
            <a:ext cx="9613861" cy="4640238"/>
          </a:xfrm>
        </p:spPr>
        <p:txBody>
          <a:bodyPr>
            <a:normAutofit fontScale="85000" lnSpcReduction="10000"/>
          </a:bodyPr>
          <a:lstStyle/>
          <a:p>
            <a:pPr>
              <a:lnSpc>
                <a:spcPct val="120000"/>
              </a:lnSpc>
            </a:pPr>
            <a:r>
              <a:rPr lang="en-US" dirty="0" smtClean="0"/>
              <a:t>The main objective of this </a:t>
            </a:r>
            <a:r>
              <a:rPr lang="en-US" dirty="0"/>
              <a:t>project is created to provide “safe, reliable, saving, efficient and affordable” services for user. This idea would help the user in a better way. As per the previous system the user had to do each and every process manually, but this system helps user to make the work bit faster. The user can then take print out of this bus pass from their mail id and use them. The bus pass will be differ for different types of users. In this bus pass, all the required details such as candidate name, address, date of birth, mail id, name of the school(government/private), validity period, amount paid (free for government school students) and photo copy of the candidate are provided. Instead of school details, working organization details will be provided in employees bus pass. The renewal process can be done either monthly or yearly as per user wish. Based on that renewal period amount will be deducted.</a:t>
            </a:r>
          </a:p>
        </p:txBody>
      </p:sp>
    </p:spTree>
    <p:extLst>
      <p:ext uri="{BB962C8B-B14F-4D97-AF65-F5344CB8AC3E}">
        <p14:creationId xmlns:p14="http://schemas.microsoft.com/office/powerpoint/2010/main" val="519715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0227" y="767634"/>
            <a:ext cx="9613861" cy="1080938"/>
          </a:xfrm>
        </p:spPr>
        <p:txBody>
          <a:bodyPr>
            <a:normAutofit/>
          </a:bodyPr>
          <a:lstStyle/>
          <a:p>
            <a:r>
              <a:rPr lang="en-US" sz="2600" dirty="0" smtClean="0"/>
              <a:t>WORKFLOW DIAGRAM:</a:t>
            </a:r>
            <a:endParaRPr lang="en-US" sz="2600" dirty="0"/>
          </a:p>
        </p:txBody>
      </p:sp>
      <p:grpSp>
        <p:nvGrpSpPr>
          <p:cNvPr id="3" name="Group 2"/>
          <p:cNvGrpSpPr/>
          <p:nvPr/>
        </p:nvGrpSpPr>
        <p:grpSpPr>
          <a:xfrm>
            <a:off x="1745294" y="2191640"/>
            <a:ext cx="7435110" cy="4459532"/>
            <a:chOff x="1819471" y="1711086"/>
            <a:chExt cx="7435110" cy="4459532"/>
          </a:xfrm>
        </p:grpSpPr>
        <p:grpSp>
          <p:nvGrpSpPr>
            <p:cNvPr id="4" name="Group 3"/>
            <p:cNvGrpSpPr/>
            <p:nvPr/>
          </p:nvGrpSpPr>
          <p:grpSpPr>
            <a:xfrm>
              <a:off x="1987145" y="1711086"/>
              <a:ext cx="6868789" cy="4459532"/>
              <a:chOff x="1819721" y="603503"/>
              <a:chExt cx="6868789" cy="4459532"/>
            </a:xfrm>
          </p:grpSpPr>
          <p:sp>
            <p:nvSpPr>
              <p:cNvPr id="9" name="Rounded Rectangle 8"/>
              <p:cNvSpPr/>
              <p:nvPr/>
            </p:nvSpPr>
            <p:spPr>
              <a:xfrm>
                <a:off x="4611772" y="603503"/>
                <a:ext cx="1033340" cy="51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LOGIN</a:t>
                </a:r>
                <a:endParaRPr lang="en-US" sz="1200" dirty="0"/>
              </a:p>
            </p:txBody>
          </p:sp>
          <p:sp>
            <p:nvSpPr>
              <p:cNvPr id="10" name="Rounded Rectangle 9"/>
              <p:cNvSpPr/>
              <p:nvPr/>
            </p:nvSpPr>
            <p:spPr>
              <a:xfrm>
                <a:off x="2779057" y="1093120"/>
                <a:ext cx="961117" cy="49041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USER</a:t>
                </a:r>
                <a:endParaRPr lang="en-US" sz="1200" dirty="0"/>
              </a:p>
            </p:txBody>
          </p:sp>
          <p:sp>
            <p:nvSpPr>
              <p:cNvPr id="11" name="Rounded Rectangle 10"/>
              <p:cNvSpPr/>
              <p:nvPr/>
            </p:nvSpPr>
            <p:spPr>
              <a:xfrm>
                <a:off x="6516710" y="1093119"/>
                <a:ext cx="1016928" cy="49041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ADMIN</a:t>
                </a:r>
                <a:endParaRPr lang="en-US" sz="1200" dirty="0"/>
              </a:p>
            </p:txBody>
          </p:sp>
          <p:sp>
            <p:nvSpPr>
              <p:cNvPr id="12" name="Rounded Rectangle 11"/>
              <p:cNvSpPr/>
              <p:nvPr/>
            </p:nvSpPr>
            <p:spPr>
              <a:xfrm>
                <a:off x="1819721" y="1744748"/>
                <a:ext cx="996723" cy="4969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HOME PAGE</a:t>
                </a:r>
                <a:endParaRPr lang="en-US" sz="1200" dirty="0"/>
              </a:p>
            </p:txBody>
          </p:sp>
          <p:sp>
            <p:nvSpPr>
              <p:cNvPr id="13" name="Rounded Rectangle 12"/>
              <p:cNvSpPr/>
              <p:nvPr/>
            </p:nvSpPr>
            <p:spPr>
              <a:xfrm>
                <a:off x="3509333" y="1745854"/>
                <a:ext cx="1204049" cy="4947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REGISTER PAGE</a:t>
                </a:r>
                <a:endParaRPr lang="en-US" sz="1200" dirty="0"/>
              </a:p>
            </p:txBody>
          </p:sp>
          <p:sp>
            <p:nvSpPr>
              <p:cNvPr id="14" name="Rounded Rectangle 13"/>
              <p:cNvSpPr/>
              <p:nvPr/>
            </p:nvSpPr>
            <p:spPr>
              <a:xfrm>
                <a:off x="2507210" y="2438298"/>
                <a:ext cx="1264023" cy="5106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MANAGE USER DETAILS</a:t>
                </a:r>
                <a:endParaRPr lang="en-US" sz="1200" dirty="0"/>
              </a:p>
            </p:txBody>
          </p:sp>
          <p:sp>
            <p:nvSpPr>
              <p:cNvPr id="15" name="Rounded Rectangle 14"/>
              <p:cNvSpPr/>
              <p:nvPr/>
            </p:nvSpPr>
            <p:spPr>
              <a:xfrm>
                <a:off x="6515780" y="2438298"/>
                <a:ext cx="1239585" cy="5123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MANAGE USER DETAILS</a:t>
                </a:r>
                <a:endParaRPr lang="en-US" sz="1200" dirty="0"/>
              </a:p>
            </p:txBody>
          </p:sp>
          <p:sp>
            <p:nvSpPr>
              <p:cNvPr id="16" name="Rounded Rectangle 15"/>
              <p:cNvSpPr/>
              <p:nvPr/>
            </p:nvSpPr>
            <p:spPr>
              <a:xfrm>
                <a:off x="2507210" y="3172586"/>
                <a:ext cx="1264024" cy="4978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MANAGE PASS DETAILS</a:t>
                </a:r>
                <a:endParaRPr lang="en-US" sz="1200" dirty="0"/>
              </a:p>
            </p:txBody>
          </p:sp>
          <p:sp>
            <p:nvSpPr>
              <p:cNvPr id="17" name="Rounded Rectangle 16"/>
              <p:cNvSpPr/>
              <p:nvPr/>
            </p:nvSpPr>
            <p:spPr>
              <a:xfrm>
                <a:off x="2511691" y="3896367"/>
                <a:ext cx="1255059" cy="4720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PAYMENT</a:t>
                </a:r>
                <a:endParaRPr lang="en-US" sz="1200" dirty="0"/>
              </a:p>
            </p:txBody>
          </p:sp>
          <p:sp>
            <p:nvSpPr>
              <p:cNvPr id="18" name="Rounded Rectangle 17"/>
              <p:cNvSpPr/>
              <p:nvPr/>
            </p:nvSpPr>
            <p:spPr>
              <a:xfrm>
                <a:off x="6532512" y="3170629"/>
                <a:ext cx="1206120" cy="5278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MANAGE BUS DETAILS</a:t>
                </a:r>
                <a:endParaRPr lang="en-US" sz="1200" dirty="0"/>
              </a:p>
            </p:txBody>
          </p:sp>
          <p:sp>
            <p:nvSpPr>
              <p:cNvPr id="19" name="Rounded Rectangle 18"/>
              <p:cNvSpPr/>
              <p:nvPr/>
            </p:nvSpPr>
            <p:spPr>
              <a:xfrm>
                <a:off x="6532513" y="3918538"/>
                <a:ext cx="1206120" cy="6454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MANAGE PASS DETAILS</a:t>
                </a:r>
                <a:endParaRPr lang="en-US" sz="1200" dirty="0"/>
              </a:p>
            </p:txBody>
          </p:sp>
          <p:sp>
            <p:nvSpPr>
              <p:cNvPr id="20" name="Rounded Rectangle 19"/>
              <p:cNvSpPr/>
              <p:nvPr/>
            </p:nvSpPr>
            <p:spPr>
              <a:xfrm>
                <a:off x="4575786" y="4563997"/>
                <a:ext cx="1033340" cy="4990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LOGOUT</a:t>
                </a:r>
                <a:endParaRPr lang="en-US" sz="1200" dirty="0"/>
              </a:p>
            </p:txBody>
          </p:sp>
          <p:sp>
            <p:nvSpPr>
              <p:cNvPr id="21" name="Rounded Rectangle 20"/>
              <p:cNvSpPr/>
              <p:nvPr/>
            </p:nvSpPr>
            <p:spPr>
              <a:xfrm>
                <a:off x="7691787" y="1744748"/>
                <a:ext cx="996723" cy="4969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HOME PAGE</a:t>
                </a:r>
                <a:endParaRPr lang="en-US" sz="1200" dirty="0"/>
              </a:p>
            </p:txBody>
          </p:sp>
          <p:sp>
            <p:nvSpPr>
              <p:cNvPr id="22" name="Rounded Rectangle 21"/>
              <p:cNvSpPr/>
              <p:nvPr/>
            </p:nvSpPr>
            <p:spPr>
              <a:xfrm>
                <a:off x="5359379" y="1745854"/>
                <a:ext cx="1161879" cy="4947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REGISTER PAGE</a:t>
                </a:r>
                <a:endParaRPr lang="en-US" sz="1200" dirty="0"/>
              </a:p>
            </p:txBody>
          </p:sp>
          <p:cxnSp>
            <p:nvCxnSpPr>
              <p:cNvPr id="23" name="Elbow Connector 22"/>
              <p:cNvCxnSpPr>
                <a:stCxn id="9" idx="1"/>
                <a:endCxn id="10" idx="0"/>
              </p:cNvCxnSpPr>
              <p:nvPr/>
            </p:nvCxnSpPr>
            <p:spPr>
              <a:xfrm rot="10800000" flipV="1">
                <a:off x="3259616" y="862680"/>
                <a:ext cx="1352156" cy="230439"/>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Elbow Connector 23"/>
              <p:cNvCxnSpPr>
                <a:stCxn id="10" idx="1"/>
                <a:endCxn id="12" idx="0"/>
              </p:cNvCxnSpPr>
              <p:nvPr/>
            </p:nvCxnSpPr>
            <p:spPr>
              <a:xfrm rot="10800000" flipV="1">
                <a:off x="2318083" y="1338326"/>
                <a:ext cx="460974" cy="406421"/>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10" idx="3"/>
                <a:endCxn id="13" idx="0"/>
              </p:cNvCxnSpPr>
              <p:nvPr/>
            </p:nvCxnSpPr>
            <p:spPr>
              <a:xfrm>
                <a:off x="3740174" y="1338327"/>
                <a:ext cx="371184" cy="407527"/>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Elbow Connector 25"/>
              <p:cNvCxnSpPr>
                <a:stCxn id="12" idx="2"/>
                <a:endCxn id="14" idx="1"/>
              </p:cNvCxnSpPr>
              <p:nvPr/>
            </p:nvCxnSpPr>
            <p:spPr>
              <a:xfrm rot="16200000" flipH="1">
                <a:off x="2186662" y="2373096"/>
                <a:ext cx="451969" cy="189127"/>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4" idx="2"/>
                <a:endCxn id="16" idx="0"/>
              </p:cNvCxnSpPr>
              <p:nvPr/>
            </p:nvCxnSpPr>
            <p:spPr>
              <a:xfrm>
                <a:off x="3139222" y="2948992"/>
                <a:ext cx="0" cy="2235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Elbow Connector 27"/>
              <p:cNvCxnSpPr>
                <a:stCxn id="16" idx="2"/>
                <a:endCxn id="17" idx="0"/>
              </p:cNvCxnSpPr>
              <p:nvPr/>
            </p:nvCxnSpPr>
            <p:spPr>
              <a:xfrm rot="5400000">
                <a:off x="3026236" y="3783381"/>
                <a:ext cx="225972" cy="1"/>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Elbow Connector 28"/>
              <p:cNvCxnSpPr>
                <a:stCxn id="9" idx="3"/>
                <a:endCxn id="11" idx="0"/>
              </p:cNvCxnSpPr>
              <p:nvPr/>
            </p:nvCxnSpPr>
            <p:spPr>
              <a:xfrm>
                <a:off x="5645112" y="862681"/>
                <a:ext cx="1380062" cy="230438"/>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Elbow Connector 29"/>
              <p:cNvCxnSpPr>
                <a:stCxn id="13" idx="3"/>
                <a:endCxn id="9" idx="2"/>
              </p:cNvCxnSpPr>
              <p:nvPr/>
            </p:nvCxnSpPr>
            <p:spPr>
              <a:xfrm flipV="1">
                <a:off x="4713382" y="1121859"/>
                <a:ext cx="415060" cy="871353"/>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Elbow Connector 30"/>
              <p:cNvCxnSpPr>
                <a:stCxn id="22" idx="1"/>
                <a:endCxn id="9" idx="2"/>
              </p:cNvCxnSpPr>
              <p:nvPr/>
            </p:nvCxnSpPr>
            <p:spPr>
              <a:xfrm rot="10800000">
                <a:off x="5128443" y="1121860"/>
                <a:ext cx="230937" cy="871353"/>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Elbow Connector 31"/>
              <p:cNvCxnSpPr>
                <a:stCxn id="22" idx="0"/>
                <a:endCxn id="11" idx="1"/>
              </p:cNvCxnSpPr>
              <p:nvPr/>
            </p:nvCxnSpPr>
            <p:spPr>
              <a:xfrm rot="5400000" flipH="1" flipV="1">
                <a:off x="6024750" y="1253895"/>
                <a:ext cx="407528" cy="576391"/>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Elbow Connector 32"/>
              <p:cNvCxnSpPr>
                <a:stCxn id="21" idx="0"/>
                <a:endCxn id="11" idx="3"/>
              </p:cNvCxnSpPr>
              <p:nvPr/>
            </p:nvCxnSpPr>
            <p:spPr>
              <a:xfrm rot="16200000" flipV="1">
                <a:off x="7658683" y="1213281"/>
                <a:ext cx="406422" cy="656511"/>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Elbow Connector 33"/>
              <p:cNvCxnSpPr>
                <a:stCxn id="15" idx="3"/>
                <a:endCxn id="21" idx="2"/>
              </p:cNvCxnSpPr>
              <p:nvPr/>
            </p:nvCxnSpPr>
            <p:spPr>
              <a:xfrm flipV="1">
                <a:off x="7755365" y="2241676"/>
                <a:ext cx="434784" cy="452781"/>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Elbow Connector 34"/>
              <p:cNvCxnSpPr>
                <a:stCxn id="15" idx="2"/>
                <a:endCxn id="18" idx="0"/>
              </p:cNvCxnSpPr>
              <p:nvPr/>
            </p:nvCxnSpPr>
            <p:spPr>
              <a:xfrm rot="5400000">
                <a:off x="7025567" y="3060622"/>
                <a:ext cx="220013" cy="1"/>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Elbow Connector 35"/>
              <p:cNvCxnSpPr>
                <a:stCxn id="18" idx="2"/>
                <a:endCxn id="19" idx="0"/>
              </p:cNvCxnSpPr>
              <p:nvPr/>
            </p:nvCxnSpPr>
            <p:spPr>
              <a:xfrm rot="16200000" flipH="1">
                <a:off x="7025566" y="3808530"/>
                <a:ext cx="220013" cy="1"/>
              </a:xfrm>
              <a:prstGeom prst="bentConnector3">
                <a:avLst>
                  <a:gd name="adj1" fmla="val 50000"/>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Elbow Connector 36"/>
              <p:cNvCxnSpPr>
                <a:stCxn id="17" idx="2"/>
                <a:endCxn id="20" idx="1"/>
              </p:cNvCxnSpPr>
              <p:nvPr/>
            </p:nvCxnSpPr>
            <p:spPr>
              <a:xfrm rot="16200000" flipH="1">
                <a:off x="3634952" y="3872681"/>
                <a:ext cx="445103" cy="1436565"/>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Elbow Connector 37"/>
              <p:cNvCxnSpPr>
                <a:stCxn id="19" idx="2"/>
                <a:endCxn id="20" idx="3"/>
              </p:cNvCxnSpPr>
              <p:nvPr/>
            </p:nvCxnSpPr>
            <p:spPr>
              <a:xfrm rot="5400000">
                <a:off x="6247591" y="3925533"/>
                <a:ext cx="249519" cy="1526447"/>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 name="TextBox 4"/>
            <p:cNvSpPr txBox="1"/>
            <p:nvPr/>
          </p:nvSpPr>
          <p:spPr>
            <a:xfrm>
              <a:off x="1819471" y="2539481"/>
              <a:ext cx="730047" cy="307777"/>
            </a:xfrm>
            <a:prstGeom prst="rect">
              <a:avLst/>
            </a:prstGeom>
            <a:noFill/>
          </p:spPr>
          <p:txBody>
            <a:bodyPr wrap="square" rtlCol="0">
              <a:spAutoFit/>
            </a:bodyPr>
            <a:lstStyle/>
            <a:p>
              <a:r>
                <a:rPr lang="en-US" sz="1400" dirty="0" smtClean="0"/>
                <a:t>YES</a:t>
              </a:r>
              <a:endParaRPr lang="en-US" sz="1400" dirty="0"/>
            </a:p>
          </p:txBody>
        </p:sp>
        <p:sp>
          <p:nvSpPr>
            <p:cNvPr id="6" name="TextBox 5"/>
            <p:cNvSpPr txBox="1"/>
            <p:nvPr/>
          </p:nvSpPr>
          <p:spPr>
            <a:xfrm>
              <a:off x="8457287" y="2501820"/>
              <a:ext cx="797294" cy="307777"/>
            </a:xfrm>
            <a:prstGeom prst="rect">
              <a:avLst/>
            </a:prstGeom>
            <a:noFill/>
          </p:spPr>
          <p:txBody>
            <a:bodyPr wrap="square" rtlCol="0">
              <a:spAutoFit/>
            </a:bodyPr>
            <a:lstStyle/>
            <a:p>
              <a:r>
                <a:rPr lang="en-US" sz="1400" dirty="0" smtClean="0"/>
                <a:t>YES</a:t>
              </a:r>
              <a:endParaRPr lang="en-US" sz="1400" dirty="0"/>
            </a:p>
          </p:txBody>
        </p:sp>
        <p:sp>
          <p:nvSpPr>
            <p:cNvPr id="7" name="TextBox 6"/>
            <p:cNvSpPr txBox="1"/>
            <p:nvPr/>
          </p:nvSpPr>
          <p:spPr>
            <a:xfrm>
              <a:off x="5433582" y="2539481"/>
              <a:ext cx="909385" cy="307777"/>
            </a:xfrm>
            <a:prstGeom prst="rect">
              <a:avLst/>
            </a:prstGeom>
            <a:noFill/>
          </p:spPr>
          <p:txBody>
            <a:bodyPr wrap="square" rtlCol="0">
              <a:spAutoFit/>
            </a:bodyPr>
            <a:lstStyle/>
            <a:p>
              <a:r>
                <a:rPr lang="en-US" sz="1400" dirty="0" smtClean="0"/>
                <a:t>NO</a:t>
              </a:r>
              <a:endParaRPr lang="en-US" sz="1400" dirty="0"/>
            </a:p>
          </p:txBody>
        </p:sp>
        <p:sp>
          <p:nvSpPr>
            <p:cNvPr id="8" name="TextBox 7"/>
            <p:cNvSpPr txBox="1"/>
            <p:nvPr/>
          </p:nvSpPr>
          <p:spPr>
            <a:xfrm>
              <a:off x="4232649" y="2548618"/>
              <a:ext cx="830925" cy="307777"/>
            </a:xfrm>
            <a:prstGeom prst="rect">
              <a:avLst/>
            </a:prstGeom>
            <a:noFill/>
          </p:spPr>
          <p:txBody>
            <a:bodyPr wrap="square" rtlCol="0">
              <a:spAutoFit/>
            </a:bodyPr>
            <a:lstStyle/>
            <a:p>
              <a:r>
                <a:rPr lang="en-US" sz="1400" dirty="0" smtClean="0"/>
                <a:t>NO</a:t>
              </a:r>
              <a:endParaRPr lang="en-US" sz="1400" dirty="0"/>
            </a:p>
          </p:txBody>
        </p:sp>
      </p:grpSp>
    </p:spTree>
    <p:extLst>
      <p:ext uri="{BB962C8B-B14F-4D97-AF65-F5344CB8AC3E}">
        <p14:creationId xmlns:p14="http://schemas.microsoft.com/office/powerpoint/2010/main" val="1466105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34620" y="136477"/>
            <a:ext cx="9608024" cy="492443"/>
          </a:xfrm>
          <a:prstGeom prst="rect">
            <a:avLst/>
          </a:prstGeom>
          <a:noFill/>
        </p:spPr>
        <p:txBody>
          <a:bodyPr wrap="square" rtlCol="0">
            <a:spAutoFit/>
          </a:bodyPr>
          <a:lstStyle/>
          <a:p>
            <a:r>
              <a:rPr lang="en-US" sz="2600" dirty="0" smtClean="0"/>
              <a:t>COST ESTIMATION:</a:t>
            </a:r>
            <a:endParaRPr lang="en-US" sz="2600" dirty="0"/>
          </a:p>
        </p:txBody>
      </p:sp>
      <p:graphicFrame>
        <p:nvGraphicFramePr>
          <p:cNvPr id="3" name="Table 2"/>
          <p:cNvGraphicFramePr>
            <a:graphicFrameLocks noGrp="1"/>
          </p:cNvGraphicFramePr>
          <p:nvPr>
            <p:extLst>
              <p:ext uri="{D42A27DB-BD31-4B8C-83A1-F6EECF244321}">
                <p14:modId xmlns:p14="http://schemas.microsoft.com/office/powerpoint/2010/main" val="2812377401"/>
              </p:ext>
            </p:extLst>
          </p:nvPr>
        </p:nvGraphicFramePr>
        <p:xfrm>
          <a:off x="791570" y="822474"/>
          <a:ext cx="8128000" cy="1994765"/>
        </p:xfrm>
        <a:graphic>
          <a:graphicData uri="http://schemas.openxmlformats.org/drawingml/2006/table">
            <a:tbl>
              <a:tblPr firstRow="1" bandRow="1">
                <a:tableStyleId>{5C22544A-7EE6-4342-B048-85BDC9FD1C3A}</a:tableStyleId>
              </a:tblPr>
              <a:tblGrid>
                <a:gridCol w="4064000"/>
                <a:gridCol w="4064000"/>
              </a:tblGrid>
              <a:tr h="323738">
                <a:tc>
                  <a:txBody>
                    <a:bodyPr/>
                    <a:lstStyle/>
                    <a:p>
                      <a:r>
                        <a:rPr lang="en-US" dirty="0" smtClean="0"/>
                        <a:t>Resource</a:t>
                      </a:r>
                      <a:r>
                        <a:rPr lang="en-US" baseline="0" dirty="0" smtClean="0"/>
                        <a:t> Requirements</a:t>
                      </a:r>
                      <a:endParaRPr lang="en-US" dirty="0"/>
                    </a:p>
                  </a:txBody>
                  <a:tcPr/>
                </a:tc>
                <a:tc>
                  <a:txBody>
                    <a:bodyPr/>
                    <a:lstStyle/>
                    <a:p>
                      <a:r>
                        <a:rPr lang="en-US" dirty="0" smtClean="0"/>
                        <a:t>Cost</a:t>
                      </a:r>
                      <a:endParaRPr lang="en-US" dirty="0"/>
                    </a:p>
                  </a:txBody>
                  <a:tcPr/>
                </a:tc>
              </a:tr>
              <a:tr h="428002">
                <a:tc>
                  <a:txBody>
                    <a:bodyPr/>
                    <a:lstStyle/>
                    <a:p>
                      <a:r>
                        <a:rPr lang="en-US" sz="1800" b="0" i="0" u="none" strike="noStrike" kern="1200" dirty="0" smtClean="0">
                          <a:solidFill>
                            <a:schemeClr val="dk1"/>
                          </a:solidFill>
                          <a:effectLst/>
                          <a:latin typeface="+mn-lt"/>
                          <a:ea typeface="+mn-ea"/>
                          <a:cs typeface="+mn-cs"/>
                        </a:rPr>
                        <a:t>Advertisement</a:t>
                      </a:r>
                      <a:endParaRPr lang="en-US" dirty="0"/>
                    </a:p>
                  </a:txBody>
                  <a:tcPr/>
                </a:tc>
                <a:tc>
                  <a:txBody>
                    <a:bodyPr/>
                    <a:lstStyle/>
                    <a:p>
                      <a:r>
                        <a:rPr lang="en-US" dirty="0" smtClean="0"/>
                        <a:t>Rs.3000</a:t>
                      </a:r>
                      <a:endParaRPr lang="en-US" dirty="0"/>
                    </a:p>
                  </a:txBody>
                  <a:tcPr/>
                </a:tc>
              </a:tr>
              <a:tr h="382137">
                <a:tc>
                  <a:txBody>
                    <a:bodyPr/>
                    <a:lstStyle/>
                    <a:p>
                      <a:r>
                        <a:rPr lang="en-US" dirty="0" smtClean="0"/>
                        <a:t>Visual</a:t>
                      </a:r>
                      <a:r>
                        <a:rPr lang="en-US" baseline="0" dirty="0" smtClean="0"/>
                        <a:t> Studio</a:t>
                      </a:r>
                      <a:endParaRPr lang="en-US" dirty="0"/>
                    </a:p>
                  </a:txBody>
                  <a:tcPr/>
                </a:tc>
                <a:tc>
                  <a:txBody>
                    <a:bodyPr/>
                    <a:lstStyle/>
                    <a:p>
                      <a:r>
                        <a:rPr lang="en-US" dirty="0" smtClean="0"/>
                        <a:t>Open</a:t>
                      </a:r>
                      <a:r>
                        <a:rPr lang="en-US" baseline="0" dirty="0" smtClean="0"/>
                        <a:t> Source</a:t>
                      </a:r>
                      <a:endParaRPr lang="en-US" dirty="0"/>
                    </a:p>
                  </a:txBody>
                  <a:tcPr/>
                </a:tc>
              </a:tr>
              <a:tr h="395785">
                <a:tc>
                  <a:txBody>
                    <a:bodyPr/>
                    <a:lstStyle/>
                    <a:p>
                      <a:r>
                        <a:rPr lang="en-US" dirty="0" smtClean="0"/>
                        <a:t>Server</a:t>
                      </a:r>
                      <a:endParaRPr lang="en-US" dirty="0"/>
                    </a:p>
                  </a:txBody>
                  <a:tcPr/>
                </a:tc>
                <a:tc>
                  <a:txBody>
                    <a:bodyPr/>
                    <a:lstStyle/>
                    <a:p>
                      <a:r>
                        <a:rPr lang="en-US" dirty="0" smtClean="0"/>
                        <a:t>Rs.500</a:t>
                      </a:r>
                      <a:endParaRPr lang="en-US" dirty="0"/>
                    </a:p>
                  </a:txBody>
                  <a:tcPr/>
                </a:tc>
              </a:tr>
              <a:tr h="423081">
                <a:tc>
                  <a:txBody>
                    <a:bodyPr/>
                    <a:lstStyle/>
                    <a:p>
                      <a:r>
                        <a:rPr lang="en-US" dirty="0" smtClean="0"/>
                        <a:t>TOTAL</a:t>
                      </a:r>
                      <a:endParaRPr lang="en-US" dirty="0"/>
                    </a:p>
                  </a:txBody>
                  <a:tcPr/>
                </a:tc>
                <a:tc>
                  <a:txBody>
                    <a:bodyPr/>
                    <a:lstStyle/>
                    <a:p>
                      <a:r>
                        <a:rPr lang="en-US" dirty="0" smtClean="0"/>
                        <a:t>Rs.3500</a:t>
                      </a:r>
                      <a:endParaRPr lang="en-US" dirty="0"/>
                    </a:p>
                  </a:txBody>
                  <a:tcPr/>
                </a:tc>
              </a:tr>
            </a:tbl>
          </a:graphicData>
        </a:graphic>
      </p:graphicFrame>
      <p:sp>
        <p:nvSpPr>
          <p:cNvPr id="4" name="TextBox 3"/>
          <p:cNvSpPr txBox="1"/>
          <p:nvPr/>
        </p:nvSpPr>
        <p:spPr>
          <a:xfrm>
            <a:off x="634620" y="2851543"/>
            <a:ext cx="9703559" cy="3970318"/>
          </a:xfrm>
          <a:prstGeom prst="rect">
            <a:avLst/>
          </a:prstGeom>
          <a:noFill/>
        </p:spPr>
        <p:txBody>
          <a:bodyPr wrap="square" rtlCol="0">
            <a:spAutoFit/>
          </a:bodyPr>
          <a:lstStyle/>
          <a:p>
            <a:r>
              <a:rPr lang="en-US" sz="2600" dirty="0" smtClean="0"/>
              <a:t>MODULE DESCRIPTION:</a:t>
            </a:r>
          </a:p>
          <a:p>
            <a:pPr marL="457200" indent="-457200">
              <a:buFont typeface="+mj-lt"/>
              <a:buAutoNum type="arabicPeriod"/>
            </a:pPr>
            <a:r>
              <a:rPr lang="en-US" sz="2400" dirty="0" smtClean="0">
                <a:latin typeface="Calibri"/>
                <a:ea typeface="+mn-lt"/>
                <a:cs typeface="+mn-lt"/>
              </a:rPr>
              <a:t>Register Module:</a:t>
            </a:r>
          </a:p>
          <a:p>
            <a:pPr lvl="1"/>
            <a:r>
              <a:rPr lang="en-US" sz="2200" dirty="0">
                <a:latin typeface="Calibri"/>
                <a:ea typeface="+mn-lt"/>
                <a:cs typeface="+mn-lt"/>
              </a:rPr>
              <a:t>	</a:t>
            </a:r>
            <a:r>
              <a:rPr lang="en-US" sz="2200" dirty="0" smtClean="0">
                <a:latin typeface="Calibri" panose="020F0502020204030204" pitchFamily="34" charset="0"/>
                <a:cs typeface="Calibri" panose="020F0502020204030204" pitchFamily="34" charset="0"/>
              </a:rPr>
              <a:t>In </a:t>
            </a:r>
            <a:r>
              <a:rPr lang="en-US" sz="2200" dirty="0">
                <a:latin typeface="Calibri" panose="020F0502020204030204" pitchFamily="34" charset="0"/>
                <a:cs typeface="Calibri" panose="020F0502020204030204" pitchFamily="34" charset="0"/>
              </a:rPr>
              <a:t>this the </a:t>
            </a:r>
            <a:r>
              <a:rPr lang="en-US" sz="2200" dirty="0" smtClean="0">
                <a:latin typeface="Calibri" panose="020F0502020204030204" pitchFamily="34" charset="0"/>
                <a:cs typeface="Calibri" panose="020F0502020204030204" pitchFamily="34" charset="0"/>
              </a:rPr>
              <a:t>user has </a:t>
            </a:r>
            <a:r>
              <a:rPr lang="en-US" sz="2200" dirty="0">
                <a:latin typeface="Calibri" panose="020F0502020204030204" pitchFamily="34" charset="0"/>
                <a:cs typeface="Calibri" panose="020F0502020204030204" pitchFamily="34" charset="0"/>
              </a:rPr>
              <a:t>to give complete details about him\her to create a new </a:t>
            </a:r>
            <a:r>
              <a:rPr lang="en-US" sz="2200" dirty="0" smtClean="0">
                <a:latin typeface="Calibri" panose="020F0502020204030204" pitchFamily="34" charset="0"/>
                <a:cs typeface="Calibri" panose="020F0502020204030204" pitchFamily="34" charset="0"/>
              </a:rPr>
              <a:t>account using their Mail ID.</a:t>
            </a:r>
            <a:endParaRPr lang="en-US" sz="2200" dirty="0" smtClean="0">
              <a:latin typeface="Calibri" panose="020F0502020204030204" pitchFamily="34" charset="0"/>
              <a:ea typeface="+mn-lt"/>
              <a:cs typeface="Calibri" panose="020F0502020204030204" pitchFamily="34" charset="0"/>
            </a:endParaRPr>
          </a:p>
          <a:p>
            <a:pPr marL="457200" indent="-457200">
              <a:buFont typeface="+mj-lt"/>
              <a:buAutoNum type="arabicPeriod" startAt="2"/>
            </a:pPr>
            <a:r>
              <a:rPr lang="en-US" sz="2400" dirty="0" smtClean="0">
                <a:latin typeface="Calibri"/>
                <a:ea typeface="+mn-lt"/>
                <a:cs typeface="+mn-lt"/>
              </a:rPr>
              <a:t>Verification Module:</a:t>
            </a:r>
          </a:p>
          <a:p>
            <a:pPr lvl="1"/>
            <a:r>
              <a:rPr lang="en-US" sz="2200" dirty="0" smtClean="0">
                <a:latin typeface="Calibri"/>
                <a:ea typeface="+mn-lt"/>
                <a:cs typeface="+mn-lt"/>
              </a:rPr>
              <a:t>	After registration an verification link has sent to user’s  registered mail Id. After verified, </a:t>
            </a:r>
            <a:r>
              <a:rPr lang="en-US" sz="2200" dirty="0">
                <a:latin typeface="Calibri"/>
                <a:ea typeface="+mn-lt"/>
                <a:cs typeface="+mn-lt"/>
              </a:rPr>
              <a:t>U</a:t>
            </a:r>
            <a:r>
              <a:rPr lang="en-US" sz="2200" dirty="0" smtClean="0">
                <a:latin typeface="Calibri"/>
                <a:ea typeface="+mn-lt"/>
                <a:cs typeface="+mn-lt"/>
              </a:rPr>
              <a:t>ser can access the account using their registered mail id.</a:t>
            </a:r>
          </a:p>
          <a:p>
            <a:pPr marL="457200" indent="-457200">
              <a:buFont typeface="+mj-lt"/>
              <a:buAutoNum type="arabicPeriod" startAt="3"/>
            </a:pPr>
            <a:r>
              <a:rPr lang="en-US" sz="2400" dirty="0" smtClean="0">
                <a:latin typeface="Calibri" panose="020F0502020204030204" pitchFamily="34" charset="0"/>
                <a:cs typeface="Calibri" panose="020F0502020204030204" pitchFamily="34" charset="0"/>
              </a:rPr>
              <a:t>Pass Generation:</a:t>
            </a:r>
          </a:p>
          <a:p>
            <a:pPr lvl="1"/>
            <a:r>
              <a:rPr lang="en-US" sz="2200" dirty="0">
                <a:latin typeface="Calibri" panose="020F0502020204030204" pitchFamily="34" charset="0"/>
                <a:cs typeface="Calibri" panose="020F0502020204030204" pitchFamily="34" charset="0"/>
              </a:rPr>
              <a:t>	</a:t>
            </a:r>
            <a:r>
              <a:rPr lang="en-US" sz="2200" dirty="0" smtClean="0">
                <a:latin typeface="Calibri" panose="020F0502020204030204" pitchFamily="34" charset="0"/>
                <a:cs typeface="Calibri" panose="020F0502020204030204" pitchFamily="34" charset="0"/>
              </a:rPr>
              <a:t>After providing all the necessary details like photo, contact number, address’s proof etc., the details will be submitted to the admin. The admin verifies</a:t>
            </a:r>
            <a:endParaRPr lang="en-US" sz="2200" dirty="0" smtClean="0">
              <a:latin typeface="Calibri" panose="020F0502020204030204" pitchFamily="34" charset="0"/>
              <a:ea typeface="+mn-lt"/>
              <a:cs typeface="Calibri" panose="020F0502020204030204" pitchFamily="34" charset="0"/>
            </a:endParaRPr>
          </a:p>
        </p:txBody>
      </p:sp>
    </p:spTree>
    <p:extLst>
      <p:ext uri="{BB962C8B-B14F-4D97-AF65-F5344CB8AC3E}">
        <p14:creationId xmlns:p14="http://schemas.microsoft.com/office/powerpoint/2010/main" val="2169070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41445" y="327546"/>
            <a:ext cx="9949218" cy="4216539"/>
          </a:xfrm>
          <a:prstGeom prst="rect">
            <a:avLst/>
          </a:prstGeom>
          <a:noFill/>
        </p:spPr>
        <p:txBody>
          <a:bodyPr wrap="square" rtlCol="0">
            <a:spAutoFit/>
          </a:bodyPr>
          <a:lstStyle/>
          <a:p>
            <a:r>
              <a:rPr lang="en-US" sz="2200" dirty="0" smtClean="0">
                <a:latin typeface="Calibri" panose="020F0502020204030204" pitchFamily="34" charset="0"/>
                <a:cs typeface="Calibri" panose="020F0502020204030204" pitchFamily="34" charset="0"/>
              </a:rPr>
              <a:t> the details and authenticate them. If the admin approves the user as trusted one then the bus pass will be generated and send to the user’s mail.</a:t>
            </a:r>
            <a:endParaRPr lang="en-US" sz="2200" dirty="0" smtClean="0">
              <a:latin typeface="Calibri" panose="020F0502020204030204" pitchFamily="34" charset="0"/>
              <a:ea typeface="+mn-lt"/>
              <a:cs typeface="Calibri" panose="020F0502020204030204" pitchFamily="34" charset="0"/>
            </a:endParaRPr>
          </a:p>
          <a:p>
            <a:pPr marL="457200" indent="-457200">
              <a:buFont typeface="+mj-lt"/>
              <a:buAutoNum type="arabicPeriod" startAt="4"/>
            </a:pPr>
            <a:r>
              <a:rPr lang="en-US" sz="2400" dirty="0" smtClean="0">
                <a:latin typeface="Calibri" panose="020F0502020204030204" pitchFamily="34" charset="0"/>
                <a:cs typeface="Calibri" panose="020F0502020204030204" pitchFamily="34" charset="0"/>
              </a:rPr>
              <a:t>Renewal Pass:</a:t>
            </a:r>
          </a:p>
          <a:p>
            <a:pPr lvl="1"/>
            <a:r>
              <a:rPr lang="en-US" sz="2200" dirty="0">
                <a:latin typeface="Calibri" panose="020F0502020204030204" pitchFamily="34" charset="0"/>
                <a:cs typeface="Calibri" panose="020F0502020204030204" pitchFamily="34" charset="0"/>
              </a:rPr>
              <a:t>	</a:t>
            </a:r>
            <a:r>
              <a:rPr lang="en-US" sz="2200" dirty="0" smtClean="0">
                <a:latin typeface="Calibri" panose="020F0502020204030204" pitchFamily="34" charset="0"/>
                <a:cs typeface="Calibri" panose="020F0502020204030204" pitchFamily="34" charset="0"/>
              </a:rPr>
              <a:t>User can login to his account for the renewal of bus pass. User has to enter the necessary details. Then the payment process will be carried out. Once the process is completed the user bus pass will be renewed automatically and send to user’s mail</a:t>
            </a:r>
          </a:p>
          <a:p>
            <a:pPr marL="457200" indent="-457200">
              <a:buFont typeface="+mj-lt"/>
              <a:buAutoNum type="arabicPeriod" startAt="5"/>
            </a:pPr>
            <a:r>
              <a:rPr lang="en-US" sz="2400" dirty="0" smtClean="0">
                <a:latin typeface="Calibri"/>
                <a:ea typeface="+mn-lt"/>
                <a:cs typeface="+mn-lt"/>
              </a:rPr>
              <a:t>Payment Module:</a:t>
            </a:r>
          </a:p>
          <a:p>
            <a:pPr lvl="1"/>
            <a:r>
              <a:rPr lang="en-US" sz="2200" dirty="0">
                <a:latin typeface="Calibri"/>
                <a:ea typeface="+mn-lt"/>
                <a:cs typeface="+mn-lt"/>
              </a:rPr>
              <a:t>	</a:t>
            </a:r>
            <a:r>
              <a:rPr lang="en-US" sz="2200" dirty="0" smtClean="0">
                <a:latin typeface="Calibri" panose="020F0502020204030204" pitchFamily="34" charset="0"/>
                <a:ea typeface="+mn-lt"/>
                <a:cs typeface="Calibri" panose="020F0502020204030204" pitchFamily="34" charset="0"/>
              </a:rPr>
              <a:t>User can pay the amount for the bus pass through the credit card. They can also pay through net banking and other online payments. The amount paid through online must be secure.</a:t>
            </a:r>
            <a:endParaRPr lang="en-US" sz="2200" dirty="0" smtClean="0">
              <a:latin typeface="Calibri" panose="020F0502020204030204" pitchFamily="34" charset="0"/>
              <a:cs typeface="Calibri" panose="020F0502020204030204" pitchFamily="34" charset="0"/>
            </a:endParaRPr>
          </a:p>
          <a:p>
            <a:endParaRPr lang="en-US" sz="2200" dirty="0"/>
          </a:p>
        </p:txBody>
      </p:sp>
    </p:spTree>
    <p:extLst>
      <p:ext uri="{BB962C8B-B14F-4D97-AF65-F5344CB8AC3E}">
        <p14:creationId xmlns:p14="http://schemas.microsoft.com/office/powerpoint/2010/main" val="3740343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600" dirty="0" smtClean="0"/>
              <a:t>COCOMO Model:</a:t>
            </a:r>
            <a:endParaRPr lang="en-US" sz="2600" dirty="0"/>
          </a:p>
        </p:txBody>
      </p:sp>
      <p:sp>
        <p:nvSpPr>
          <p:cNvPr id="3" name="TextBox 2"/>
          <p:cNvSpPr txBox="1"/>
          <p:nvPr/>
        </p:nvSpPr>
        <p:spPr>
          <a:xfrm>
            <a:off x="680320" y="2024909"/>
            <a:ext cx="9613861" cy="430887"/>
          </a:xfrm>
          <a:prstGeom prst="rect">
            <a:avLst/>
          </a:prstGeom>
          <a:noFill/>
        </p:spPr>
        <p:txBody>
          <a:bodyPr wrap="square" rtlCol="0">
            <a:spAutoFit/>
          </a:bodyPr>
          <a:lstStyle/>
          <a:p>
            <a:pPr marL="342900" indent="-342900">
              <a:buFont typeface="Arial" panose="020B0604020202020204" pitchFamily="34" charset="0"/>
              <a:buChar char="•"/>
            </a:pPr>
            <a:r>
              <a:rPr lang="en-US" sz="2200" dirty="0" smtClean="0"/>
              <a:t>Number of Lines of coding: 1800 Lines</a:t>
            </a:r>
            <a:endParaRPr lang="en-US" sz="2200"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8006" t="20967" r="32700" b="20388"/>
          <a:stretch/>
        </p:blipFill>
        <p:spPr>
          <a:xfrm>
            <a:off x="2047164" y="2600555"/>
            <a:ext cx="7260609" cy="4037363"/>
          </a:xfrm>
          <a:prstGeom prst="rect">
            <a:avLst/>
          </a:prstGeom>
        </p:spPr>
      </p:pic>
    </p:spTree>
    <p:extLst>
      <p:ext uri="{BB962C8B-B14F-4D97-AF65-F5344CB8AC3E}">
        <p14:creationId xmlns:p14="http://schemas.microsoft.com/office/powerpoint/2010/main" val="2936939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896D3B0-2132-4104-A675-AC48F6399C01}"/>
              </a:ext>
            </a:extLst>
          </p:cNvPr>
          <p:cNvSpPr>
            <a:spLocks noGrp="1"/>
          </p:cNvSpPr>
          <p:nvPr>
            <p:ph type="title"/>
          </p:nvPr>
        </p:nvSpPr>
        <p:spPr/>
        <p:txBody>
          <a:bodyPr>
            <a:normAutofit/>
          </a:bodyPr>
          <a:lstStyle/>
          <a:p>
            <a:r>
              <a:rPr lang="en-US" sz="2600" dirty="0">
                <a:cs typeface="Calibri"/>
              </a:rPr>
              <a:t>USE CASE </a:t>
            </a:r>
            <a:r>
              <a:rPr lang="en-US" sz="2600" dirty="0" smtClean="0">
                <a:cs typeface="Calibri"/>
              </a:rPr>
              <a:t>DIAGRAM</a:t>
            </a:r>
            <a:endParaRPr lang="en-US" sz="2600" dirty="0">
              <a:cs typeface="Calibri"/>
            </a:endParaRPr>
          </a:p>
        </p:txBody>
      </p:sp>
      <p:pic>
        <p:nvPicPr>
          <p:cNvPr id="4" name="Picture 4" descr="Diagram&#10;&#10;Description automatically generated">
            <a:extLst>
              <a:ext uri="{FF2B5EF4-FFF2-40B4-BE49-F238E27FC236}">
                <a16:creationId xmlns="" xmlns:a16="http://schemas.microsoft.com/office/drawing/2014/main" id="{B868BB12-186B-4ECF-A1AB-F979015CD7C9}"/>
              </a:ext>
            </a:extLst>
          </p:cNvPr>
          <p:cNvPicPr>
            <a:picLocks noChangeAspect="1"/>
          </p:cNvPicPr>
          <p:nvPr/>
        </p:nvPicPr>
        <p:blipFill rotWithShape="1">
          <a:blip r:embed="rId2"/>
          <a:srcRect l="5533" t="9452" r="7830" b="2712"/>
          <a:stretch/>
        </p:blipFill>
        <p:spPr>
          <a:xfrm>
            <a:off x="1528549" y="2483892"/>
            <a:ext cx="7397087" cy="4135271"/>
          </a:xfrm>
          <a:prstGeom prst="rect">
            <a:avLst/>
          </a:prstGeom>
        </p:spPr>
      </p:pic>
    </p:spTree>
    <p:extLst>
      <p:ext uri="{BB962C8B-B14F-4D97-AF65-F5344CB8AC3E}">
        <p14:creationId xmlns:p14="http://schemas.microsoft.com/office/powerpoint/2010/main" val="26181399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8D47B3F-43BE-4C6E-BBA6-7FADA251F613}"/>
              </a:ext>
            </a:extLst>
          </p:cNvPr>
          <p:cNvSpPr>
            <a:spLocks noGrp="1"/>
          </p:cNvSpPr>
          <p:nvPr>
            <p:ph type="title" idx="4294967295"/>
          </p:nvPr>
        </p:nvSpPr>
        <p:spPr>
          <a:xfrm>
            <a:off x="206062" y="81636"/>
            <a:ext cx="9613900" cy="1081088"/>
          </a:xfrm>
        </p:spPr>
        <p:txBody>
          <a:bodyPr>
            <a:normAutofit/>
          </a:bodyPr>
          <a:lstStyle/>
          <a:p>
            <a:r>
              <a:rPr lang="en-US" sz="2600" dirty="0">
                <a:cs typeface="Calibri"/>
              </a:rPr>
              <a:t>STATECHART DIAGRAM</a:t>
            </a:r>
          </a:p>
        </p:txBody>
      </p:sp>
      <p:grpSp>
        <p:nvGrpSpPr>
          <p:cNvPr id="99" name="Group 98"/>
          <p:cNvGrpSpPr/>
          <p:nvPr/>
        </p:nvGrpSpPr>
        <p:grpSpPr>
          <a:xfrm>
            <a:off x="821988" y="622180"/>
            <a:ext cx="10150811" cy="5917940"/>
            <a:chOff x="770473" y="622180"/>
            <a:chExt cx="10150811" cy="5917940"/>
          </a:xfrm>
        </p:grpSpPr>
        <p:grpSp>
          <p:nvGrpSpPr>
            <p:cNvPr id="89" name="Group 88"/>
            <p:cNvGrpSpPr/>
            <p:nvPr/>
          </p:nvGrpSpPr>
          <p:grpSpPr>
            <a:xfrm>
              <a:off x="770473" y="622180"/>
              <a:ext cx="10150811" cy="5812508"/>
              <a:chOff x="680321" y="382230"/>
              <a:chExt cx="10849970" cy="6475770"/>
            </a:xfrm>
          </p:grpSpPr>
          <p:sp>
            <p:nvSpPr>
              <p:cNvPr id="9" name="Rounded Rectangle 8"/>
              <p:cNvSpPr/>
              <p:nvPr/>
            </p:nvSpPr>
            <p:spPr>
              <a:xfrm>
                <a:off x="5487248" y="2167104"/>
                <a:ext cx="1405719" cy="5595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Login</a:t>
                </a:r>
                <a:endParaRPr lang="en-US" sz="1600" dirty="0"/>
              </a:p>
            </p:txBody>
          </p:sp>
          <p:grpSp>
            <p:nvGrpSpPr>
              <p:cNvPr id="88" name="Group 87"/>
              <p:cNvGrpSpPr/>
              <p:nvPr/>
            </p:nvGrpSpPr>
            <p:grpSpPr>
              <a:xfrm>
                <a:off x="680321" y="382230"/>
                <a:ext cx="10849970" cy="6475770"/>
                <a:chOff x="680321" y="382230"/>
                <a:chExt cx="10849970" cy="6475770"/>
              </a:xfrm>
            </p:grpSpPr>
            <p:sp>
              <p:nvSpPr>
                <p:cNvPr id="3" name="Rounded Rectangle 2"/>
                <p:cNvSpPr/>
                <p:nvPr/>
              </p:nvSpPr>
              <p:spPr>
                <a:xfrm>
                  <a:off x="7759601" y="1134617"/>
                  <a:ext cx="1471780" cy="6184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Registration</a:t>
                  </a:r>
                  <a:endParaRPr lang="en-US" sz="1600" dirty="0"/>
                </a:p>
              </p:txBody>
            </p:sp>
            <p:sp>
              <p:nvSpPr>
                <p:cNvPr id="4" name="Rounded Rectangle 3"/>
                <p:cNvSpPr/>
                <p:nvPr/>
              </p:nvSpPr>
              <p:spPr>
                <a:xfrm>
                  <a:off x="7557587" y="4212609"/>
                  <a:ext cx="1405719" cy="5595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Generate Pass</a:t>
                  </a:r>
                  <a:endParaRPr lang="en-US" sz="1600" dirty="0"/>
                </a:p>
              </p:txBody>
            </p:sp>
            <p:sp>
              <p:nvSpPr>
                <p:cNvPr id="5" name="Rounded Rectangle 4"/>
                <p:cNvSpPr/>
                <p:nvPr/>
              </p:nvSpPr>
              <p:spPr>
                <a:xfrm>
                  <a:off x="5487251" y="4212609"/>
                  <a:ext cx="1405719" cy="5595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Apply For Pass</a:t>
                  </a:r>
                  <a:endParaRPr lang="en-US" sz="1600" dirty="0"/>
                </a:p>
              </p:txBody>
            </p:sp>
            <p:sp>
              <p:nvSpPr>
                <p:cNvPr id="6" name="Rounded Rectangle 5"/>
                <p:cNvSpPr/>
                <p:nvPr/>
              </p:nvSpPr>
              <p:spPr>
                <a:xfrm>
                  <a:off x="3416915" y="4212609"/>
                  <a:ext cx="1405719" cy="5595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Upload Proof</a:t>
                  </a:r>
                  <a:endParaRPr lang="en-US" sz="1600" dirty="0"/>
                </a:p>
              </p:txBody>
            </p:sp>
            <p:sp>
              <p:nvSpPr>
                <p:cNvPr id="7" name="Rounded Rectangle 6"/>
                <p:cNvSpPr/>
                <p:nvPr/>
              </p:nvSpPr>
              <p:spPr>
                <a:xfrm>
                  <a:off x="1346579" y="4212609"/>
                  <a:ext cx="1405719" cy="5595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Manage Details</a:t>
                  </a:r>
                  <a:endParaRPr lang="en-US" sz="1600" dirty="0"/>
                </a:p>
              </p:txBody>
            </p:sp>
            <p:sp>
              <p:nvSpPr>
                <p:cNvPr id="8" name="Rounded Rectangle 7"/>
                <p:cNvSpPr/>
                <p:nvPr/>
              </p:nvSpPr>
              <p:spPr>
                <a:xfrm>
                  <a:off x="9666158" y="4226255"/>
                  <a:ext cx="1405719" cy="5595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Renewal Pass</a:t>
                  </a:r>
                  <a:endParaRPr lang="en-US" sz="1600" dirty="0"/>
                </a:p>
              </p:txBody>
            </p:sp>
            <p:sp>
              <p:nvSpPr>
                <p:cNvPr id="10" name="Rounded Rectangle 9"/>
                <p:cNvSpPr/>
                <p:nvPr/>
              </p:nvSpPr>
              <p:spPr>
                <a:xfrm>
                  <a:off x="5531892" y="5578553"/>
                  <a:ext cx="1405719" cy="5595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Logout</a:t>
                  </a:r>
                  <a:endParaRPr lang="en-US" sz="1600" dirty="0"/>
                </a:p>
              </p:txBody>
            </p:sp>
            <p:sp>
              <p:nvSpPr>
                <p:cNvPr id="11" name="Diamond 10"/>
                <p:cNvSpPr/>
                <p:nvPr/>
              </p:nvSpPr>
              <p:spPr>
                <a:xfrm>
                  <a:off x="5531892" y="2922097"/>
                  <a:ext cx="1405719" cy="67743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 name="Diamond 11"/>
                <p:cNvSpPr/>
                <p:nvPr/>
              </p:nvSpPr>
              <p:spPr>
                <a:xfrm>
                  <a:off x="5487248" y="1075681"/>
                  <a:ext cx="1405719" cy="67743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 name="Flowchart: Connector 13"/>
                <p:cNvSpPr/>
                <p:nvPr/>
              </p:nvSpPr>
              <p:spPr>
                <a:xfrm>
                  <a:off x="6014672" y="382230"/>
                  <a:ext cx="350870" cy="323097"/>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lowchart: Connector 14"/>
                <p:cNvSpPr/>
                <p:nvPr/>
              </p:nvSpPr>
              <p:spPr>
                <a:xfrm>
                  <a:off x="6059316" y="6534903"/>
                  <a:ext cx="350870" cy="323097"/>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p:cNvCxnSpPr>
                  <a:stCxn id="14" idx="4"/>
                  <a:endCxn id="12" idx="0"/>
                </p:cNvCxnSpPr>
                <p:nvPr/>
              </p:nvCxnSpPr>
              <p:spPr>
                <a:xfrm>
                  <a:off x="6190107" y="705327"/>
                  <a:ext cx="1" cy="37035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2" idx="3"/>
                  <a:endCxn id="3" idx="1"/>
                </p:cNvCxnSpPr>
                <p:nvPr/>
              </p:nvCxnSpPr>
              <p:spPr>
                <a:xfrm>
                  <a:off x="6892966" y="1414396"/>
                  <a:ext cx="866635" cy="2946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2" idx="2"/>
                  <a:endCxn id="9" idx="0"/>
                </p:cNvCxnSpPr>
                <p:nvPr/>
              </p:nvCxnSpPr>
              <p:spPr>
                <a:xfrm>
                  <a:off x="6190108" y="1753111"/>
                  <a:ext cx="0" cy="41399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Elbow Connector 30"/>
                <p:cNvCxnSpPr>
                  <a:stCxn id="3" idx="2"/>
                  <a:endCxn id="9" idx="0"/>
                </p:cNvCxnSpPr>
                <p:nvPr/>
              </p:nvCxnSpPr>
              <p:spPr>
                <a:xfrm rot="5400000">
                  <a:off x="7135803" y="807414"/>
                  <a:ext cx="413993" cy="2305384"/>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38"/>
                <p:cNvCxnSpPr>
                  <a:stCxn id="11" idx="1"/>
                  <a:endCxn id="9" idx="0"/>
                </p:cNvCxnSpPr>
                <p:nvPr/>
              </p:nvCxnSpPr>
              <p:spPr>
                <a:xfrm rot="10800000" flipH="1">
                  <a:off x="5531892" y="2167104"/>
                  <a:ext cx="658216" cy="1093708"/>
                </a:xfrm>
                <a:prstGeom prst="bentConnector4">
                  <a:avLst>
                    <a:gd name="adj1" fmla="val -108438"/>
                    <a:gd name="adj2" fmla="val 12090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680321" y="3852032"/>
                  <a:ext cx="10849970" cy="1364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680321" y="5120284"/>
                  <a:ext cx="10849970" cy="1364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11" idx="2"/>
                </p:cNvCxnSpPr>
                <p:nvPr/>
              </p:nvCxnSpPr>
              <p:spPr>
                <a:xfrm flipH="1">
                  <a:off x="6234751" y="3599527"/>
                  <a:ext cx="1" cy="26615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endCxn id="7" idx="0"/>
                </p:cNvCxnSpPr>
                <p:nvPr/>
              </p:nvCxnSpPr>
              <p:spPr>
                <a:xfrm>
                  <a:off x="2049438" y="3852032"/>
                  <a:ext cx="1" cy="36057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a:off x="8260439" y="3878733"/>
                  <a:ext cx="1" cy="36057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p:nvPr/>
              </p:nvCxnSpPr>
              <p:spPr>
                <a:xfrm>
                  <a:off x="6190107" y="3863510"/>
                  <a:ext cx="1" cy="36057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a:off x="4119773" y="3874816"/>
                  <a:ext cx="1" cy="36057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10343839" y="3858855"/>
                  <a:ext cx="1" cy="36057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7" idx="2"/>
                </p:cNvCxnSpPr>
                <p:nvPr/>
              </p:nvCxnSpPr>
              <p:spPr>
                <a:xfrm flipH="1">
                  <a:off x="2049438" y="4772167"/>
                  <a:ext cx="1" cy="34811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a:stCxn id="6" idx="2"/>
                </p:cNvCxnSpPr>
                <p:nvPr/>
              </p:nvCxnSpPr>
              <p:spPr>
                <a:xfrm flipH="1">
                  <a:off x="4119773" y="4772167"/>
                  <a:ext cx="2" cy="34693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5" idx="2"/>
                </p:cNvCxnSpPr>
                <p:nvPr/>
              </p:nvCxnSpPr>
              <p:spPr>
                <a:xfrm flipH="1">
                  <a:off x="6190107" y="4772167"/>
                  <a:ext cx="4" cy="33779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stCxn id="4" idx="2"/>
                </p:cNvCxnSpPr>
                <p:nvPr/>
              </p:nvCxnSpPr>
              <p:spPr>
                <a:xfrm flipH="1">
                  <a:off x="8260439" y="4772167"/>
                  <a:ext cx="8" cy="36176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a:stCxn id="8" idx="2"/>
                </p:cNvCxnSpPr>
                <p:nvPr/>
              </p:nvCxnSpPr>
              <p:spPr>
                <a:xfrm flipH="1">
                  <a:off x="10343839" y="4785813"/>
                  <a:ext cx="25179" cy="360576"/>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endCxn id="10" idx="0"/>
                </p:cNvCxnSpPr>
                <p:nvPr/>
              </p:nvCxnSpPr>
              <p:spPr>
                <a:xfrm>
                  <a:off x="6234751" y="5144255"/>
                  <a:ext cx="1" cy="43429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10" idx="2"/>
                  <a:endCxn id="15" idx="0"/>
                </p:cNvCxnSpPr>
                <p:nvPr/>
              </p:nvCxnSpPr>
              <p:spPr>
                <a:xfrm flipH="1">
                  <a:off x="6234751" y="6138111"/>
                  <a:ext cx="1" cy="39679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90" name="TextBox 89"/>
            <p:cNvSpPr txBox="1"/>
            <p:nvPr/>
          </p:nvSpPr>
          <p:spPr>
            <a:xfrm>
              <a:off x="6131112" y="767182"/>
              <a:ext cx="720449" cy="276999"/>
            </a:xfrm>
            <a:prstGeom prst="rect">
              <a:avLst/>
            </a:prstGeom>
            <a:noFill/>
          </p:spPr>
          <p:txBody>
            <a:bodyPr wrap="square" rtlCol="0">
              <a:spAutoFit/>
            </a:bodyPr>
            <a:lstStyle/>
            <a:p>
              <a:r>
                <a:rPr lang="en-US" sz="1200" dirty="0" smtClean="0"/>
                <a:t>START</a:t>
              </a:r>
              <a:endParaRPr lang="en-US" sz="1200" dirty="0"/>
            </a:p>
          </p:txBody>
        </p:sp>
        <p:sp>
          <p:nvSpPr>
            <p:cNvPr id="91" name="TextBox 90"/>
            <p:cNvSpPr txBox="1"/>
            <p:nvPr/>
          </p:nvSpPr>
          <p:spPr>
            <a:xfrm>
              <a:off x="6624550" y="1674254"/>
              <a:ext cx="514035" cy="276999"/>
            </a:xfrm>
            <a:prstGeom prst="rect">
              <a:avLst/>
            </a:prstGeom>
            <a:noFill/>
          </p:spPr>
          <p:txBody>
            <a:bodyPr wrap="square" rtlCol="0">
              <a:spAutoFit/>
            </a:bodyPr>
            <a:lstStyle/>
            <a:p>
              <a:r>
                <a:rPr lang="en-US" sz="1200" dirty="0" smtClean="0"/>
                <a:t>NO</a:t>
              </a:r>
              <a:endParaRPr lang="en-US" sz="1200" dirty="0"/>
            </a:p>
          </p:txBody>
        </p:sp>
        <p:sp>
          <p:nvSpPr>
            <p:cNvPr id="92" name="TextBox 91"/>
            <p:cNvSpPr txBox="1"/>
            <p:nvPr/>
          </p:nvSpPr>
          <p:spPr>
            <a:xfrm>
              <a:off x="8861931" y="1575653"/>
              <a:ext cx="947317" cy="276999"/>
            </a:xfrm>
            <a:prstGeom prst="rect">
              <a:avLst/>
            </a:prstGeom>
            <a:noFill/>
          </p:spPr>
          <p:txBody>
            <a:bodyPr wrap="square" rtlCol="0">
              <a:spAutoFit/>
            </a:bodyPr>
            <a:lstStyle/>
            <a:p>
              <a:r>
                <a:rPr lang="en-US" sz="1200" dirty="0" smtClean="0"/>
                <a:t>REGISTER?</a:t>
              </a:r>
              <a:endParaRPr lang="en-US" sz="1200" dirty="0"/>
            </a:p>
          </p:txBody>
        </p:sp>
        <p:sp>
          <p:nvSpPr>
            <p:cNvPr id="93" name="TextBox 92"/>
            <p:cNvSpPr txBox="1"/>
            <p:nvPr/>
          </p:nvSpPr>
          <p:spPr>
            <a:xfrm>
              <a:off x="4645860" y="3309870"/>
              <a:ext cx="663555" cy="276999"/>
            </a:xfrm>
            <a:prstGeom prst="rect">
              <a:avLst/>
            </a:prstGeom>
            <a:noFill/>
          </p:spPr>
          <p:txBody>
            <a:bodyPr wrap="square" rtlCol="0">
              <a:spAutoFit/>
            </a:bodyPr>
            <a:lstStyle/>
            <a:p>
              <a:r>
                <a:rPr lang="en-US" sz="1200" dirty="0" smtClean="0"/>
                <a:t>VALID?</a:t>
              </a:r>
              <a:endParaRPr lang="en-US" sz="1200" dirty="0"/>
            </a:p>
          </p:txBody>
        </p:sp>
        <p:sp>
          <p:nvSpPr>
            <p:cNvPr id="94" name="TextBox 93"/>
            <p:cNvSpPr txBox="1"/>
            <p:nvPr/>
          </p:nvSpPr>
          <p:spPr>
            <a:xfrm>
              <a:off x="4139721" y="2145509"/>
              <a:ext cx="481225" cy="276999"/>
            </a:xfrm>
            <a:prstGeom prst="rect">
              <a:avLst/>
            </a:prstGeom>
            <a:noFill/>
          </p:spPr>
          <p:txBody>
            <a:bodyPr wrap="square" rtlCol="0">
              <a:spAutoFit/>
            </a:bodyPr>
            <a:lstStyle/>
            <a:p>
              <a:r>
                <a:rPr lang="en-US" sz="1200" dirty="0" smtClean="0"/>
                <a:t>NO</a:t>
              </a:r>
              <a:endParaRPr lang="en-US" sz="1200" dirty="0"/>
            </a:p>
          </p:txBody>
        </p:sp>
        <p:sp>
          <p:nvSpPr>
            <p:cNvPr id="98" name="TextBox 97"/>
            <p:cNvSpPr txBox="1"/>
            <p:nvPr/>
          </p:nvSpPr>
          <p:spPr>
            <a:xfrm>
              <a:off x="6274938" y="6263121"/>
              <a:ext cx="713240" cy="276999"/>
            </a:xfrm>
            <a:prstGeom prst="rect">
              <a:avLst/>
            </a:prstGeom>
            <a:noFill/>
          </p:spPr>
          <p:txBody>
            <a:bodyPr wrap="square" rtlCol="0">
              <a:spAutoFit/>
            </a:bodyPr>
            <a:lstStyle/>
            <a:p>
              <a:r>
                <a:rPr lang="en-US" sz="1200" dirty="0" smtClean="0"/>
                <a:t>END</a:t>
              </a:r>
              <a:endParaRPr lang="en-US" dirty="0"/>
            </a:p>
          </p:txBody>
        </p:sp>
      </p:grpSp>
    </p:spTree>
    <p:extLst>
      <p:ext uri="{BB962C8B-B14F-4D97-AF65-F5344CB8AC3E}">
        <p14:creationId xmlns:p14="http://schemas.microsoft.com/office/powerpoint/2010/main" val="584335461"/>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114</TotalTime>
  <Words>591</Words>
  <Application>Microsoft Office PowerPoint</Application>
  <PresentationFormat>Widescreen</PresentationFormat>
  <Paragraphs>115</Paragraphs>
  <Slides>16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Arial Rounded MT Bold</vt:lpstr>
      <vt:lpstr>Bahnschrift SemiLight SemiConde</vt:lpstr>
      <vt:lpstr>Broadway</vt:lpstr>
      <vt:lpstr>Calibri</vt:lpstr>
      <vt:lpstr>Trebuchet MS</vt:lpstr>
      <vt:lpstr>Berlin</vt:lpstr>
      <vt:lpstr>ONLINE BUS PASS SYSTEM</vt:lpstr>
      <vt:lpstr>ABSTRACT</vt:lpstr>
      <vt:lpstr>OBJECTIVE</vt:lpstr>
      <vt:lpstr>WORKFLOW DIAGRAM:</vt:lpstr>
      <vt:lpstr>PowerPoint Presentation</vt:lpstr>
      <vt:lpstr>PowerPoint Presentation</vt:lpstr>
      <vt:lpstr>COCOMO Model:</vt:lpstr>
      <vt:lpstr>USE CASE DIAGRAM</vt:lpstr>
      <vt:lpstr>STATECHART DIAGRAM</vt:lpstr>
      <vt:lpstr>CLASS DIAGRAM</vt:lpstr>
      <vt:lpstr>MANUAL TESTING</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BUS PASS SYSTEM</dc:title>
  <dc:creator>Mr</dc:creator>
  <cp:lastModifiedBy>Mr</cp:lastModifiedBy>
  <cp:revision>14</cp:revision>
  <dcterms:created xsi:type="dcterms:W3CDTF">2021-05-31T16:52:01Z</dcterms:created>
  <dcterms:modified xsi:type="dcterms:W3CDTF">2021-06-01T03:39:59Z</dcterms:modified>
</cp:coreProperties>
</file>

<file path=docProps/thumbnail.jpeg>
</file>